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2" r:id="rId2"/>
    <p:sldId id="299" r:id="rId3"/>
    <p:sldId id="300" r:id="rId4"/>
    <p:sldId id="271" r:id="rId5"/>
    <p:sldId id="275" r:id="rId6"/>
    <p:sldId id="276" r:id="rId7"/>
    <p:sldId id="280" r:id="rId8"/>
    <p:sldId id="277" r:id="rId9"/>
    <p:sldId id="306" r:id="rId10"/>
    <p:sldId id="279" r:id="rId11"/>
    <p:sldId id="281" r:id="rId12"/>
    <p:sldId id="282" r:id="rId13"/>
    <p:sldId id="283" r:id="rId14"/>
    <p:sldId id="284" r:id="rId15"/>
    <p:sldId id="298" r:id="rId16"/>
    <p:sldId id="285" r:id="rId17"/>
    <p:sldId id="286" r:id="rId18"/>
    <p:sldId id="287" r:id="rId19"/>
    <p:sldId id="288" r:id="rId20"/>
    <p:sldId id="290" r:id="rId21"/>
    <p:sldId id="301" r:id="rId22"/>
    <p:sldId id="304" r:id="rId23"/>
    <p:sldId id="305" r:id="rId24"/>
    <p:sldId id="302" r:id="rId25"/>
    <p:sldId id="303" r:id="rId26"/>
    <p:sldId id="307" r:id="rId27"/>
    <p:sldId id="308" r:id="rId28"/>
    <p:sldId id="309" r:id="rId29"/>
    <p:sldId id="310" r:id="rId30"/>
    <p:sldId id="311" r:id="rId31"/>
    <p:sldId id="291" r:id="rId32"/>
    <p:sldId id="295" r:id="rId33"/>
    <p:sldId id="296" r:id="rId34"/>
    <p:sldId id="297" r:id="rId35"/>
    <p:sldId id="312" r:id="rId36"/>
    <p:sldId id="313" r:id="rId37"/>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C00"/>
    <a:srgbClr val="DCD500"/>
    <a:srgbClr val="CC9900"/>
    <a:srgbClr val="004E4C"/>
    <a:srgbClr val="4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85" autoAdjust="0"/>
    <p:restoredTop sz="94660"/>
  </p:normalViewPr>
  <p:slideViewPr>
    <p:cSldViewPr snapToGrid="0">
      <p:cViewPr varScale="1">
        <p:scale>
          <a:sx n="72" d="100"/>
          <a:sy n="72" d="100"/>
        </p:scale>
        <p:origin x="23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36F1E31A-9A97-4066-A82F-ED65A3B1F7BF}" type="datetimeFigureOut">
              <a:rPr lang="it-IT"/>
              <a:pPr/>
              <a:t>14/03/2017</a:t>
            </a:fld>
            <a:endParaRPr lang="it-IT"/>
          </a:p>
        </p:txBody>
      </p:sp>
      <p:sp>
        <p:nvSpPr>
          <p:cNvPr id="481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CB57BD3-1422-4F47-9D59-5EE1374DE7AF}" type="slidenum">
              <a:rPr lang="it-IT"/>
              <a:pPr/>
              <a:t>‹N›</a:t>
            </a:fld>
            <a:endParaRPr lang="it-IT"/>
          </a:p>
        </p:txBody>
      </p:sp>
    </p:spTree>
    <p:extLst>
      <p:ext uri="{BB962C8B-B14F-4D97-AF65-F5344CB8AC3E}">
        <p14:creationId xmlns:p14="http://schemas.microsoft.com/office/powerpoint/2010/main" val="22342627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txBox="1">
            <a:spLocks noGrp="1"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49263">
              <a:lnSpc>
                <a:spcPct val="95000"/>
              </a:lnSpc>
              <a:tabLst>
                <a:tab pos="723900" algn="l"/>
                <a:tab pos="1447800" algn="l"/>
                <a:tab pos="2171700" algn="l"/>
                <a:tab pos="2895600" algn="l"/>
              </a:tabLst>
            </a:pPr>
            <a:fld id="{8E7E2D9E-71D3-4CFC-9C61-BCCA60C61331}" type="slidenum">
              <a:rPr lang="it-IT" altLang="it-IT" sz="1400">
                <a:latin typeface="Calibri" pitchFamily="34" charset="0"/>
                <a:ea typeface="Microsoft YaHei" pitchFamily="34" charset="-122"/>
              </a:rPr>
              <a:pPr algn="r" defTabSz="449263">
                <a:lnSpc>
                  <a:spcPct val="95000"/>
                </a:lnSpc>
                <a:tabLst>
                  <a:tab pos="723900" algn="l"/>
                  <a:tab pos="1447800" algn="l"/>
                  <a:tab pos="2171700" algn="l"/>
                  <a:tab pos="2895600" algn="l"/>
                </a:tabLst>
              </a:pPr>
              <a:t>26</a:t>
            </a:fld>
            <a:endParaRPr lang="it-IT" altLang="it-IT" sz="1400">
              <a:latin typeface="Calibri" pitchFamily="34" charset="0"/>
              <a:ea typeface="Microsoft YaHei" pitchFamily="34" charset="-122"/>
            </a:endParaRPr>
          </a:p>
        </p:txBody>
      </p:sp>
      <p:sp>
        <p:nvSpPr>
          <p:cNvPr id="49155" name="Rectangle 1"/>
          <p:cNvSpPr>
            <a:spLocks noGrp="1" noRot="1" noChangeAspect="1" noChangeArrowheads="1" noTextEdit="1"/>
          </p:cNvSpPr>
          <p:nvPr>
            <p:ph type="sldImg"/>
          </p:nvPr>
        </p:nvSpPr>
        <p:spPr>
          <a:xfrm>
            <a:off x="382588" y="695325"/>
            <a:ext cx="6091237" cy="3427413"/>
          </a:xfrm>
          <a:ln/>
        </p:spPr>
      </p:sp>
      <p:sp>
        <p:nvSpPr>
          <p:cNvPr id="49156" name="Rectangle 2"/>
          <p:cNvSpPr>
            <a:spLocks noGrp="1" noChangeArrowheads="1"/>
          </p:cNvSpPr>
          <p:nvPr>
            <p:ph type="body" idx="1"/>
          </p:nvPr>
        </p:nvSpPr>
        <p:spPr>
          <a:ln/>
        </p:spPr>
        <p:txBody>
          <a:bodyPr wrap="none" lIns="0" tIns="0" rIns="0" bIns="0" anchor="ctr"/>
          <a:lstStyle/>
          <a:p>
            <a:endParaRPr lang="it-IT" altLang="it-IT"/>
          </a:p>
        </p:txBody>
      </p:sp>
    </p:spTree>
    <p:extLst>
      <p:ext uri="{BB962C8B-B14F-4D97-AF65-F5344CB8AC3E}">
        <p14:creationId xmlns:p14="http://schemas.microsoft.com/office/powerpoint/2010/main" val="26915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29169E9-1F52-4EA4-8859-4D967C76E128}" type="datetimeFigureOut">
              <a:rPr lang="it-IT"/>
              <a:pPr>
                <a:defRPr/>
              </a:pPr>
              <a:t>14/03/2017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A713EE0-6407-40DE-84A9-10C46562456A}"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272FF7-DABB-4954-B44E-5CD45E3DED9D}" type="datetimeFigureOut">
              <a:rPr lang="it-IT"/>
              <a:pPr>
                <a:defRPr/>
              </a:pPr>
              <a:t>14/03/2017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A470575-293A-422B-8952-0A03BB08C23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7CA155D-E3D7-4D55-829D-AEBCFAEA777C}" type="datetimeFigureOut">
              <a:rPr lang="it-IT"/>
              <a:pPr>
                <a:defRPr/>
              </a:pPr>
              <a:t>14/03/2017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1AFB079-3A9F-489D-AF4B-A932DD4DDA2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97AF8B0-0831-4CFC-BC68-5236FA55329D}" type="datetimeFigureOut">
              <a:rPr lang="it-IT"/>
              <a:pPr>
                <a:defRPr/>
              </a:pPr>
              <a:t>14/03/2017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F052D87-3961-4FAF-96AD-6BEDAFC1633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67905D6-E45A-4698-9163-0CB070932B51}" type="datetimeFigureOut">
              <a:rPr lang="it-IT"/>
              <a:pPr>
                <a:defRPr/>
              </a:pPr>
              <a:t>14/03/2017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A33D945-C2BC-4B8C-8C77-7A173CBD177A}"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31B01AE-0F0A-4A4E-ACAC-1E1499F5C9D6}" type="datetimeFigureOut">
              <a:rPr lang="it-IT"/>
              <a:pPr>
                <a:defRPr/>
              </a:pPr>
              <a:t>14/03/2017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68DD528-8EB5-4065-BCEC-FC86F37BF42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16DC075-F4BC-47E4-B5FE-2FB41C25F4CE}" type="datetimeFigureOut">
              <a:rPr lang="it-IT"/>
              <a:pPr>
                <a:defRPr/>
              </a:pPr>
              <a:t>14/03/2017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D73576DB-CDF5-42DC-9A9E-3E61A34CBC4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1E88BF7D-9298-417A-A5FE-831C469D04E6}" type="datetimeFigureOut">
              <a:rPr lang="it-IT"/>
              <a:pPr>
                <a:defRPr/>
              </a:pPr>
              <a:t>14/03/2017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F271A90-15F6-472B-BD40-88698CAA12E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03C4B61-4AE7-4F2F-954A-E18166CDAD4E}" type="datetimeFigureOut">
              <a:rPr lang="it-IT"/>
              <a:pPr>
                <a:defRPr/>
              </a:pPr>
              <a:t>14/03/2017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D9FD3DF5-A6A5-4F6B-854D-B2B32CF902B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E2FC383-CB05-475E-9547-83AA2A5BB014}" type="datetimeFigureOut">
              <a:rPr lang="it-IT"/>
              <a:pPr>
                <a:defRPr/>
              </a:pPr>
              <a:t>14/03/2017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CED8711-7D28-41C1-AF19-7178D8C98FB2}"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4314B4E-3DDA-4965-BBE1-3C2FBA5ACBE1}" type="datetimeFigureOut">
              <a:rPr lang="it-IT"/>
              <a:pPr>
                <a:defRPr/>
              </a:pPr>
              <a:t>14/03/2017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055A47C-ED90-4731-8622-78224230E82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0CDB79-BD7F-4FF6-BB7B-262BA79B7123}" type="datetimeFigureOut">
              <a:rPr lang="it-IT"/>
              <a:pPr>
                <a:defRPr/>
              </a:pPr>
              <a:t>14/03/2017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8D763B4-B15F-48AF-833C-4C9ADF39319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olo 1"/>
          <p:cNvSpPr>
            <a:spLocks noGrp="1"/>
          </p:cNvSpPr>
          <p:nvPr>
            <p:ph type="ctrTitle" idx="4294967295"/>
          </p:nvPr>
        </p:nvSpPr>
        <p:spPr>
          <a:xfrm>
            <a:off x="6800850" y="514350"/>
            <a:ext cx="5391150" cy="4829175"/>
          </a:xfrm>
        </p:spPr>
        <p:txBody>
          <a:bodyPr anchor="b"/>
          <a:lstStyle/>
          <a:p>
            <a:pPr eaLnBrk="1" hangingPunct="1">
              <a:lnSpc>
                <a:spcPct val="100000"/>
              </a:lnSpc>
            </a:pPr>
            <a:r>
              <a:rPr lang="it-IT" smtClean="0">
                <a:solidFill>
                  <a:srgbClr val="004E4C"/>
                </a:solidFill>
                <a:latin typeface="Arial Narrow" pitchFamily="34" charset="0"/>
              </a:rPr>
              <a:t>Le diverse professionalità nella scuola, per un lavoro collaborativo</a:t>
            </a:r>
            <a:br>
              <a:rPr lang="it-IT" smtClean="0">
                <a:solidFill>
                  <a:srgbClr val="004E4C"/>
                </a:solidFill>
                <a:latin typeface="Arial Narrow" pitchFamily="34" charset="0"/>
              </a:rPr>
            </a:br>
            <a:r>
              <a:rPr lang="it-IT" smtClean="0">
                <a:solidFill>
                  <a:srgbClr val="004E4C"/>
                </a:solidFill>
                <a:latin typeface="Arial Narrow" pitchFamily="34" charset="0"/>
              </a:rPr>
              <a:t/>
            </a:r>
            <a:br>
              <a:rPr lang="it-IT" smtClean="0">
                <a:solidFill>
                  <a:srgbClr val="004E4C"/>
                </a:solidFill>
                <a:latin typeface="Arial Narrow" pitchFamily="34" charset="0"/>
              </a:rPr>
            </a:br>
            <a:r>
              <a:rPr lang="it-IT" smtClean="0">
                <a:solidFill>
                  <a:srgbClr val="004E4C"/>
                </a:solidFill>
                <a:latin typeface="Arial Narrow" pitchFamily="34" charset="0"/>
              </a:rPr>
              <a:t/>
            </a:r>
            <a:br>
              <a:rPr lang="it-IT" smtClean="0">
                <a:solidFill>
                  <a:srgbClr val="004E4C"/>
                </a:solidFill>
                <a:latin typeface="Arial Narrow" pitchFamily="34" charset="0"/>
              </a:rPr>
            </a:br>
            <a:r>
              <a:rPr lang="it-IT" smtClean="0">
                <a:solidFill>
                  <a:srgbClr val="004E4C"/>
                </a:solidFill>
                <a:latin typeface="Arial Narrow" pitchFamily="34" charset="0"/>
              </a:rPr>
              <a:t>Check-up alla legge 107/2015</a:t>
            </a:r>
          </a:p>
        </p:txBody>
      </p:sp>
      <p:sp>
        <p:nvSpPr>
          <p:cNvPr id="13314" name="Sottotitolo 2"/>
          <p:cNvSpPr txBox="1">
            <a:spLocks/>
          </p:cNvSpPr>
          <p:nvPr/>
        </p:nvSpPr>
        <p:spPr bwMode="auto">
          <a:xfrm>
            <a:off x="6800850" y="5824538"/>
            <a:ext cx="5408613" cy="600075"/>
          </a:xfrm>
          <a:prstGeom prst="rect">
            <a:avLst/>
          </a:prstGeom>
          <a:noFill/>
          <a:ln w="9525">
            <a:noFill/>
            <a:miter lim="800000"/>
            <a:headEnd/>
            <a:tailEnd/>
          </a:ln>
        </p:spPr>
        <p:txBody>
          <a:bodyPr/>
          <a:lstStyle/>
          <a:p>
            <a:pPr>
              <a:lnSpc>
                <a:spcPct val="90000"/>
              </a:lnSpc>
              <a:spcBef>
                <a:spcPts val="1000"/>
              </a:spcBef>
              <a:buFont typeface="Arial" charset="0"/>
              <a:buNone/>
            </a:pPr>
            <a:r>
              <a:rPr lang="it-IT" sz="2400" b="1">
                <a:solidFill>
                  <a:srgbClr val="004E4C"/>
                </a:solidFill>
                <a:latin typeface="Calibri" pitchFamily="34" charset="0"/>
              </a:rPr>
              <a:t>A cura di Giancarlo Cerini</a:t>
            </a:r>
          </a:p>
        </p:txBody>
      </p:sp>
      <p:pic>
        <p:nvPicPr>
          <p:cNvPr id="13315" name="Picture 4" descr="http://www.icverga.gov.it/wp-content/uploads/staff4.gif"/>
          <p:cNvPicPr>
            <a:picLocks noChangeAspect="1" noChangeArrowheads="1"/>
          </p:cNvPicPr>
          <p:nvPr/>
        </p:nvPicPr>
        <p:blipFill>
          <a:blip r:embed="rId2"/>
          <a:srcRect/>
          <a:stretch>
            <a:fillRect/>
          </a:stretch>
        </p:blipFill>
        <p:spPr bwMode="auto">
          <a:xfrm>
            <a:off x="0" y="371475"/>
            <a:ext cx="6472238" cy="583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idx="4294967295"/>
          </p:nvPr>
        </p:nvSpPr>
        <p:spPr>
          <a:xfrm>
            <a:off x="0" y="0"/>
            <a:ext cx="9345613" cy="995363"/>
          </a:xfrm>
        </p:spPr>
        <p:txBody>
          <a:bodyPr/>
          <a:lstStyle/>
          <a:p>
            <a:pPr eaLnBrk="1" hangingPunct="1"/>
            <a:r>
              <a:rPr lang="it-IT" sz="5400" smtClean="0">
                <a:solidFill>
                  <a:srgbClr val="004E4C"/>
                </a:solidFill>
                <a:latin typeface="Arial Narrow" pitchFamily="34" charset="0"/>
              </a:rPr>
              <a:t>Legge 107 e nuove professionalità </a:t>
            </a:r>
          </a:p>
        </p:txBody>
      </p:sp>
      <p:sp>
        <p:nvSpPr>
          <p:cNvPr id="22530" name="Segnaposto contenuto 2"/>
          <p:cNvSpPr>
            <a:spLocks noGrp="1"/>
          </p:cNvSpPr>
          <p:nvPr>
            <p:ph idx="4294967295"/>
          </p:nvPr>
        </p:nvSpPr>
        <p:spPr>
          <a:xfrm>
            <a:off x="0" y="1833563"/>
            <a:ext cx="11353800" cy="4351337"/>
          </a:xfrm>
        </p:spPr>
        <p:txBody>
          <a:bodyPr/>
          <a:lstStyle/>
          <a:p>
            <a:pPr eaLnBrk="1" hangingPunct="1"/>
            <a:r>
              <a:rPr lang="it-IT" smtClean="0"/>
              <a:t>La legge 107/2015 è al di sotto delle aspettative, perché si limita a prevedere che il dirigente scolastico possa avvalersi di figure di supporto e collaborazione, nella misura del 10% dell’organico  (non chiarendo caratteristiche, condizioni, profili, modalità di accesso, riconoscimenti)</a:t>
            </a:r>
          </a:p>
          <a:p>
            <a:pPr eaLnBrk="1" hangingPunct="1"/>
            <a:r>
              <a:rPr lang="it-IT" smtClean="0"/>
              <a:t>Affiorano però, incidentalmente tra i diversi commi, senza un disegno apparentemente organico, alcune funzioni e profili: consigliere per l’orientamento, supporto ai percorsi personalizzati, tutor per i docenti neo-assunti, animatore digitale, …</a:t>
            </a:r>
            <a:endParaRPr lang="it-IT" smtClean="0">
              <a:solidFill>
                <a:srgbClr val="004E4C"/>
              </a:solidFill>
              <a:latin typeface="Arial Narrow" pitchFamily="34" charset="0"/>
            </a:endParaRPr>
          </a:p>
        </p:txBody>
      </p:sp>
      <p:grpSp>
        <p:nvGrpSpPr>
          <p:cNvPr id="22531" name="Gruppo 3"/>
          <p:cNvGrpSpPr>
            <a:grpSpLocks/>
          </p:cNvGrpSpPr>
          <p:nvPr/>
        </p:nvGrpSpPr>
        <p:grpSpPr bwMode="auto">
          <a:xfrm>
            <a:off x="0" y="5229225"/>
            <a:ext cx="12192000" cy="1633538"/>
            <a:chOff x="0" y="5240038"/>
            <a:chExt cx="13935075" cy="1617962"/>
          </a:xfrm>
        </p:grpSpPr>
        <p:pic>
          <p:nvPicPr>
            <p:cNvPr id="22532"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22533"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22534"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22535"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idx="4294967295"/>
          </p:nvPr>
        </p:nvSpPr>
        <p:spPr>
          <a:xfrm>
            <a:off x="0" y="0"/>
            <a:ext cx="9345613" cy="995363"/>
          </a:xfrm>
        </p:spPr>
        <p:txBody>
          <a:bodyPr/>
          <a:lstStyle/>
          <a:p>
            <a:pPr eaLnBrk="1" hangingPunct="1"/>
            <a:r>
              <a:rPr lang="it-IT" sz="5400" smtClean="0">
                <a:solidFill>
                  <a:srgbClr val="004E4C"/>
                </a:solidFill>
                <a:latin typeface="Arial Narrow" pitchFamily="34" charset="0"/>
              </a:rPr>
              <a:t>Però, non partiamo dal nulla… </a:t>
            </a:r>
          </a:p>
        </p:txBody>
      </p:sp>
      <p:sp>
        <p:nvSpPr>
          <p:cNvPr id="23554" name="Segnaposto contenuto 2"/>
          <p:cNvSpPr>
            <a:spLocks noGrp="1"/>
          </p:cNvSpPr>
          <p:nvPr>
            <p:ph idx="4294967295"/>
          </p:nvPr>
        </p:nvSpPr>
        <p:spPr>
          <a:xfrm>
            <a:off x="0" y="1198563"/>
            <a:ext cx="11237913" cy="3830637"/>
          </a:xfrm>
        </p:spPr>
        <p:txBody>
          <a:bodyPr/>
          <a:lstStyle/>
          <a:p>
            <a:pPr eaLnBrk="1" hangingPunct="1"/>
            <a:r>
              <a:rPr lang="it-IT" smtClean="0"/>
              <a:t>Operatori psicopedagogici e tecnologici</a:t>
            </a:r>
          </a:p>
          <a:p>
            <a:pPr eaLnBrk="1" hangingPunct="1"/>
            <a:r>
              <a:rPr lang="it-IT" smtClean="0"/>
              <a:t>Le funzioni obiettivo (oggi strumentali) legata ai contratti di lavoro</a:t>
            </a:r>
          </a:p>
          <a:p>
            <a:pPr eaLnBrk="1" hangingPunct="1"/>
            <a:r>
              <a:rPr lang="it-IT" smtClean="0"/>
              <a:t>Figure legate a progetti innovativi (es.: animatore digitale,ecc.)</a:t>
            </a:r>
          </a:p>
          <a:p>
            <a:pPr eaLnBrk="1" hangingPunct="1"/>
            <a:r>
              <a:rPr lang="it-IT" smtClean="0"/>
              <a:t>L’indotto legato all’avvio del sistema di valutazione (figure esperte per l’audit, la valutazione esterna, il supporto al miglioramento)</a:t>
            </a:r>
          </a:p>
          <a:p>
            <a:pPr eaLnBrk="1" hangingPunct="1"/>
            <a:r>
              <a:rPr lang="it-IT" smtClean="0"/>
              <a:t>Le funzioni di supporto alla formazione (tutor, web-master, animatori, consulenti, ecc.)</a:t>
            </a:r>
          </a:p>
          <a:p>
            <a:pPr eaLnBrk="1" hangingPunct="1"/>
            <a:r>
              <a:rPr lang="it-IT" smtClean="0"/>
              <a:t>Funzioni di coordinamento di secondo livello (v. disabilità, ecc.)</a:t>
            </a:r>
            <a:endParaRPr lang="it-IT" smtClean="0">
              <a:solidFill>
                <a:srgbClr val="004E4C"/>
              </a:solidFill>
              <a:latin typeface="Arial Narrow" pitchFamily="34" charset="0"/>
            </a:endParaRPr>
          </a:p>
        </p:txBody>
      </p:sp>
      <p:grpSp>
        <p:nvGrpSpPr>
          <p:cNvPr id="23555" name="Gruppo 3"/>
          <p:cNvGrpSpPr>
            <a:grpSpLocks/>
          </p:cNvGrpSpPr>
          <p:nvPr/>
        </p:nvGrpSpPr>
        <p:grpSpPr bwMode="auto">
          <a:xfrm>
            <a:off x="0" y="5224463"/>
            <a:ext cx="12192000" cy="1633537"/>
            <a:chOff x="0" y="5240038"/>
            <a:chExt cx="13935075" cy="1617962"/>
          </a:xfrm>
        </p:grpSpPr>
        <p:pic>
          <p:nvPicPr>
            <p:cNvPr id="23556"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23557"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23558"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23559"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idx="4294967295"/>
          </p:nvPr>
        </p:nvSpPr>
        <p:spPr>
          <a:xfrm>
            <a:off x="0" y="0"/>
            <a:ext cx="9345613" cy="995363"/>
          </a:xfrm>
        </p:spPr>
        <p:txBody>
          <a:bodyPr/>
          <a:lstStyle/>
          <a:p>
            <a:pPr eaLnBrk="1" hangingPunct="1"/>
            <a:r>
              <a:rPr lang="it-IT" sz="5400" smtClean="0">
                <a:solidFill>
                  <a:srgbClr val="004E4C"/>
                </a:solidFill>
                <a:latin typeface="Arial Narrow" pitchFamily="34" charset="0"/>
              </a:rPr>
              <a:t>Ma che “figure”…. </a:t>
            </a:r>
          </a:p>
        </p:txBody>
      </p:sp>
      <p:sp>
        <p:nvSpPr>
          <p:cNvPr id="24578" name="Segnaposto contenuto 2"/>
          <p:cNvSpPr>
            <a:spLocks noGrp="1"/>
          </p:cNvSpPr>
          <p:nvPr>
            <p:ph idx="4294967295"/>
          </p:nvPr>
        </p:nvSpPr>
        <p:spPr>
          <a:xfrm>
            <a:off x="0" y="1316038"/>
            <a:ext cx="11353800" cy="4351337"/>
          </a:xfrm>
        </p:spPr>
        <p:txBody>
          <a:bodyPr/>
          <a:lstStyle/>
          <a:p>
            <a:pPr eaLnBrk="1" hangingPunct="1"/>
            <a:r>
              <a:rPr lang="it-IT" smtClean="0"/>
              <a:t>LE FIGURE STORICHE • Collaboratori del dirigente scolastico • Staff • Fiduciari [punti di erogazione del servizio] </a:t>
            </a:r>
            <a:endParaRPr lang="it-IT" smtClean="0">
              <a:solidFill>
                <a:srgbClr val="004E4C"/>
              </a:solidFill>
              <a:latin typeface="Arial Narrow" pitchFamily="34" charset="0"/>
            </a:endParaRPr>
          </a:p>
          <a:p>
            <a:pPr eaLnBrk="1" hangingPunct="1"/>
            <a:r>
              <a:rPr lang="it-IT" smtClean="0"/>
              <a:t>LE FIGURE AFFIEVOLITE • Funzioni strumentali </a:t>
            </a:r>
          </a:p>
          <a:p>
            <a:pPr eaLnBrk="1" hangingPunct="1"/>
            <a:r>
              <a:rPr lang="it-IT" smtClean="0"/>
              <a:t>LE FIGURE DEBOLI • Coordinatori dei consigli di classe </a:t>
            </a:r>
            <a:endParaRPr lang="it-IT" smtClean="0">
              <a:solidFill>
                <a:srgbClr val="004E4C"/>
              </a:solidFill>
              <a:latin typeface="Arial Narrow" pitchFamily="34" charset="0"/>
            </a:endParaRPr>
          </a:p>
          <a:p>
            <a:pPr eaLnBrk="1" hangingPunct="1"/>
            <a:r>
              <a:rPr lang="it-IT" smtClean="0"/>
              <a:t>LE FIGURE ANCORA IN OMBRA • Coordinatori dei dipartimenti disciplinari </a:t>
            </a:r>
            <a:endParaRPr lang="it-IT" smtClean="0">
              <a:solidFill>
                <a:srgbClr val="004E4C"/>
              </a:solidFill>
              <a:latin typeface="Arial Narrow" pitchFamily="34" charset="0"/>
            </a:endParaRPr>
          </a:p>
          <a:p>
            <a:pPr eaLnBrk="1" hangingPunct="1"/>
            <a:r>
              <a:rPr lang="it-IT" smtClean="0">
                <a:solidFill>
                  <a:srgbClr val="004E4C"/>
                </a:solidFill>
                <a:latin typeface="Arial Narrow" pitchFamily="34" charset="0"/>
              </a:rPr>
              <a:t>Ci sono delle</a:t>
            </a:r>
            <a:r>
              <a:rPr lang="it-IT" smtClean="0"/>
              <a:t> FIGURE IN VIA DI SVILUPPO ?</a:t>
            </a:r>
            <a:r>
              <a:rPr lang="it-IT" smtClean="0">
                <a:solidFill>
                  <a:srgbClr val="004E4C"/>
                </a:solidFill>
                <a:latin typeface="Arial Narrow" pitchFamily="34" charset="0"/>
              </a:rPr>
              <a:t> </a:t>
            </a:r>
          </a:p>
        </p:txBody>
      </p:sp>
      <p:grpSp>
        <p:nvGrpSpPr>
          <p:cNvPr id="24579" name="Gruppo 3"/>
          <p:cNvGrpSpPr>
            <a:grpSpLocks/>
          </p:cNvGrpSpPr>
          <p:nvPr/>
        </p:nvGrpSpPr>
        <p:grpSpPr bwMode="auto">
          <a:xfrm>
            <a:off x="0" y="5229225"/>
            <a:ext cx="12192000" cy="1633538"/>
            <a:chOff x="0" y="5240038"/>
            <a:chExt cx="13935075" cy="1617962"/>
          </a:xfrm>
        </p:grpSpPr>
        <p:pic>
          <p:nvPicPr>
            <p:cNvPr id="24580"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24581"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24582"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24583"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idx="4294967295"/>
          </p:nvPr>
        </p:nvSpPr>
        <p:spPr>
          <a:xfrm>
            <a:off x="0" y="0"/>
            <a:ext cx="9345613" cy="995363"/>
          </a:xfrm>
        </p:spPr>
        <p:txBody>
          <a:bodyPr/>
          <a:lstStyle/>
          <a:p>
            <a:pPr eaLnBrk="1" hangingPunct="1"/>
            <a:r>
              <a:rPr lang="it-IT" sz="5400" smtClean="0">
                <a:solidFill>
                  <a:srgbClr val="004E4C"/>
                </a:solidFill>
                <a:latin typeface="Arial Narrow" pitchFamily="34" charset="0"/>
              </a:rPr>
              <a:t>Chi sono le new entry? </a:t>
            </a:r>
          </a:p>
        </p:txBody>
      </p:sp>
      <p:sp>
        <p:nvSpPr>
          <p:cNvPr id="25602" name="Segnaposto contenuto 2"/>
          <p:cNvSpPr>
            <a:spLocks noGrp="1"/>
          </p:cNvSpPr>
          <p:nvPr>
            <p:ph idx="4294967295"/>
          </p:nvPr>
        </p:nvSpPr>
        <p:spPr>
          <a:xfrm>
            <a:off x="0" y="1868488"/>
            <a:ext cx="11353800" cy="4351337"/>
          </a:xfrm>
        </p:spPr>
        <p:txBody>
          <a:bodyPr/>
          <a:lstStyle/>
          <a:p>
            <a:pPr eaLnBrk="1" hangingPunct="1"/>
            <a:r>
              <a:rPr lang="it-IT" smtClean="0"/>
              <a:t> Tutor per l’alternanza [Legge 53/2013 – D.lgs 77/2005] </a:t>
            </a:r>
          </a:p>
          <a:p>
            <a:pPr eaLnBrk="1" hangingPunct="1">
              <a:buFont typeface="Arial" charset="0"/>
              <a:buNone/>
            </a:pPr>
            <a:r>
              <a:rPr lang="it-IT" smtClean="0"/>
              <a:t>•  Animatore digitale [PNSD 2015] </a:t>
            </a:r>
          </a:p>
          <a:p>
            <a:pPr eaLnBrk="1" hangingPunct="1"/>
            <a:r>
              <a:rPr lang="it-IT" smtClean="0"/>
              <a:t> Coordinatore dell’inclusione [CM 37900 del 19 novembre 2015]</a:t>
            </a:r>
          </a:p>
          <a:p>
            <a:pPr eaLnBrk="1" hangingPunct="1"/>
            <a:r>
              <a:rPr lang="it-IT" smtClean="0"/>
              <a:t> Referente dell’ autovalutazione [DPR 80/2013] </a:t>
            </a:r>
          </a:p>
          <a:p>
            <a:pPr eaLnBrk="1" hangingPunct="1"/>
            <a:r>
              <a:rPr lang="it-IT" smtClean="0"/>
              <a:t> Tutor per l’orientamento [comma 31; linee guida 2014] </a:t>
            </a:r>
          </a:p>
          <a:p>
            <a:pPr eaLnBrk="1" hangingPunct="1"/>
            <a:r>
              <a:rPr lang="it-IT" smtClean="0"/>
              <a:t> Tutor per i docenti neoassunti [comma 117 – DM 850/2015]</a:t>
            </a:r>
            <a:endParaRPr lang="it-IT" smtClean="0">
              <a:solidFill>
                <a:srgbClr val="004E4C"/>
              </a:solidFill>
              <a:latin typeface="Arial Narrow" pitchFamily="34" charset="0"/>
            </a:endParaRPr>
          </a:p>
        </p:txBody>
      </p:sp>
      <p:grpSp>
        <p:nvGrpSpPr>
          <p:cNvPr id="25603" name="Gruppo 3"/>
          <p:cNvGrpSpPr>
            <a:grpSpLocks/>
          </p:cNvGrpSpPr>
          <p:nvPr/>
        </p:nvGrpSpPr>
        <p:grpSpPr bwMode="auto">
          <a:xfrm>
            <a:off x="0" y="5229225"/>
            <a:ext cx="12192000" cy="1633538"/>
            <a:chOff x="0" y="5240038"/>
            <a:chExt cx="13935075" cy="1617962"/>
          </a:xfrm>
        </p:grpSpPr>
        <p:pic>
          <p:nvPicPr>
            <p:cNvPr id="25604"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25605"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25606"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25607"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idx="4294967295"/>
          </p:nvPr>
        </p:nvSpPr>
        <p:spPr>
          <a:xfrm>
            <a:off x="0" y="0"/>
            <a:ext cx="9345613" cy="995363"/>
          </a:xfrm>
        </p:spPr>
        <p:txBody>
          <a:bodyPr/>
          <a:lstStyle/>
          <a:p>
            <a:pPr eaLnBrk="1" hangingPunct="1"/>
            <a:r>
              <a:rPr lang="it-IT" sz="5400" smtClean="0">
                <a:solidFill>
                  <a:srgbClr val="004E4C"/>
                </a:solidFill>
                <a:latin typeface="Arial Narrow" pitchFamily="34" charset="0"/>
              </a:rPr>
              <a:t>Repertoriare le figure </a:t>
            </a:r>
          </a:p>
        </p:txBody>
      </p:sp>
      <p:sp>
        <p:nvSpPr>
          <p:cNvPr id="26626" name="Segnaposto contenuto 2"/>
          <p:cNvSpPr>
            <a:spLocks noGrp="1"/>
          </p:cNvSpPr>
          <p:nvPr>
            <p:ph idx="4294967295"/>
          </p:nvPr>
        </p:nvSpPr>
        <p:spPr>
          <a:xfrm>
            <a:off x="0" y="1241425"/>
            <a:ext cx="11523663" cy="3968750"/>
          </a:xfrm>
        </p:spPr>
        <p:txBody>
          <a:bodyPr/>
          <a:lstStyle/>
          <a:p>
            <a:pPr eaLnBrk="1" hangingPunct="1"/>
            <a:r>
              <a:rPr lang="it-IT" smtClean="0">
                <a:solidFill>
                  <a:srgbClr val="004E4C"/>
                </a:solidFill>
                <a:latin typeface="Arial Narrow" pitchFamily="34" charset="0"/>
              </a:rPr>
              <a:t>Area da presidiare</a:t>
            </a:r>
          </a:p>
          <a:p>
            <a:pPr eaLnBrk="1" hangingPunct="1"/>
            <a:r>
              <a:rPr lang="it-IT" smtClean="0">
                <a:solidFill>
                  <a:srgbClr val="004E4C"/>
                </a:solidFill>
                <a:latin typeface="Arial Narrow" pitchFamily="34" charset="0"/>
              </a:rPr>
              <a:t>Competenze (tecnico-metodologiche, socio-relazionali, strategiche)</a:t>
            </a:r>
          </a:p>
          <a:p>
            <a:pPr eaLnBrk="1" hangingPunct="1"/>
            <a:r>
              <a:rPr lang="it-IT" smtClean="0">
                <a:solidFill>
                  <a:srgbClr val="004E4C"/>
                </a:solidFill>
                <a:latin typeface="Arial Narrow" pitchFamily="34" charset="0"/>
              </a:rPr>
              <a:t>Come si formano</a:t>
            </a:r>
          </a:p>
          <a:p>
            <a:pPr eaLnBrk="1" hangingPunct="1"/>
            <a:r>
              <a:rPr lang="it-IT" smtClean="0">
                <a:solidFill>
                  <a:srgbClr val="004E4C"/>
                </a:solidFill>
                <a:latin typeface="Arial Narrow" pitchFamily="34" charset="0"/>
              </a:rPr>
              <a:t>Come si accede alla funzione</a:t>
            </a:r>
          </a:p>
          <a:p>
            <a:pPr eaLnBrk="1" hangingPunct="1"/>
            <a:r>
              <a:rPr lang="it-IT" smtClean="0">
                <a:solidFill>
                  <a:srgbClr val="004E4C"/>
                </a:solidFill>
                <a:latin typeface="Arial Narrow" pitchFamily="34" charset="0"/>
              </a:rPr>
              <a:t>I comportamenti attesi</a:t>
            </a:r>
          </a:p>
          <a:p>
            <a:pPr eaLnBrk="1" hangingPunct="1"/>
            <a:r>
              <a:rPr lang="it-IT" smtClean="0">
                <a:solidFill>
                  <a:srgbClr val="004E4C"/>
                </a:solidFill>
                <a:latin typeface="Arial Narrow" pitchFamily="34" charset="0"/>
              </a:rPr>
              <a:t>Le attività previste</a:t>
            </a:r>
          </a:p>
          <a:p>
            <a:pPr eaLnBrk="1" hangingPunct="1"/>
            <a:r>
              <a:rPr lang="it-IT" smtClean="0">
                <a:solidFill>
                  <a:srgbClr val="004E4C"/>
                </a:solidFill>
                <a:latin typeface="Arial Narrow" pitchFamily="34" charset="0"/>
              </a:rPr>
              <a:t>La valutazione delle prestazioni</a:t>
            </a:r>
          </a:p>
        </p:txBody>
      </p:sp>
      <p:grpSp>
        <p:nvGrpSpPr>
          <p:cNvPr id="26627" name="Gruppo 3"/>
          <p:cNvGrpSpPr>
            <a:grpSpLocks/>
          </p:cNvGrpSpPr>
          <p:nvPr/>
        </p:nvGrpSpPr>
        <p:grpSpPr bwMode="auto">
          <a:xfrm>
            <a:off x="0" y="5229225"/>
            <a:ext cx="12192000" cy="1633538"/>
            <a:chOff x="0" y="5240038"/>
            <a:chExt cx="13935075" cy="1617962"/>
          </a:xfrm>
        </p:grpSpPr>
        <p:pic>
          <p:nvPicPr>
            <p:cNvPr id="26628"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26629"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26630"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26631"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idx="4294967295"/>
          </p:nvPr>
        </p:nvSpPr>
        <p:spPr>
          <a:xfrm>
            <a:off x="0" y="0"/>
            <a:ext cx="9345613" cy="995363"/>
          </a:xfrm>
        </p:spPr>
        <p:txBody>
          <a:bodyPr/>
          <a:lstStyle/>
          <a:p>
            <a:pPr eaLnBrk="1" hangingPunct="1"/>
            <a:r>
              <a:rPr lang="it-IT" sz="5400" smtClean="0">
                <a:solidFill>
                  <a:srgbClr val="004E4C"/>
                </a:solidFill>
                <a:latin typeface="Arial Narrow" pitchFamily="34" charset="0"/>
              </a:rPr>
              <a:t>Coordinare o facilitare? </a:t>
            </a:r>
          </a:p>
        </p:txBody>
      </p:sp>
      <p:sp>
        <p:nvSpPr>
          <p:cNvPr id="40963" name="Segnaposto contenuto 2"/>
          <p:cNvSpPr>
            <a:spLocks noGrp="1"/>
          </p:cNvSpPr>
          <p:nvPr>
            <p:ph idx="4294967295"/>
          </p:nvPr>
        </p:nvSpPr>
        <p:spPr>
          <a:xfrm>
            <a:off x="0" y="1241425"/>
            <a:ext cx="11523663" cy="3968750"/>
          </a:xfrm>
        </p:spPr>
        <p:txBody>
          <a:bodyPr/>
          <a:lstStyle/>
          <a:p>
            <a:pPr eaLnBrk="1" hangingPunct="1">
              <a:defRPr/>
            </a:pPr>
            <a:r>
              <a:rPr lang="it-IT" dirty="0" smtClean="0">
                <a:solidFill>
                  <a:srgbClr val="004E4C"/>
                </a:solidFill>
                <a:latin typeface="Arial Narrow" pitchFamily="34" charset="0"/>
              </a:rPr>
              <a:t>Le metafore dell’esperto, del medico, del consulente di processo</a:t>
            </a:r>
          </a:p>
          <a:p>
            <a:pPr marL="0" indent="0" eaLnBrk="1" hangingPunct="1">
              <a:buFont typeface="Arial" charset="0"/>
              <a:buNone/>
              <a:defRPr/>
            </a:pPr>
            <a:endParaRPr lang="it-IT" dirty="0" smtClean="0">
              <a:solidFill>
                <a:srgbClr val="004E4C"/>
              </a:solidFill>
              <a:latin typeface="Arial Narrow" pitchFamily="34" charset="0"/>
            </a:endParaRPr>
          </a:p>
          <a:p>
            <a:pPr eaLnBrk="1" hangingPunct="1">
              <a:defRPr/>
            </a:pPr>
            <a:r>
              <a:rPr lang="it-IT" dirty="0" smtClean="0">
                <a:solidFill>
                  <a:srgbClr val="004E4C"/>
                </a:solidFill>
                <a:latin typeface="Arial Narrow" pitchFamily="34" charset="0"/>
              </a:rPr>
              <a:t>Accompagnare le innovazioni (lo diceva </a:t>
            </a:r>
            <a:r>
              <a:rPr lang="it-IT" dirty="0" err="1" smtClean="0">
                <a:solidFill>
                  <a:srgbClr val="004E4C"/>
                </a:solidFill>
                <a:latin typeface="Arial Narrow" pitchFamily="34" charset="0"/>
              </a:rPr>
              <a:t>Huberman</a:t>
            </a:r>
            <a:r>
              <a:rPr lang="it-IT" dirty="0" smtClean="0">
                <a:solidFill>
                  <a:srgbClr val="004E4C"/>
                </a:solidFill>
                <a:latin typeface="Arial Narrow" pitchFamily="34" charset="0"/>
              </a:rPr>
              <a:t>):</a:t>
            </a:r>
          </a:p>
          <a:p>
            <a:pPr marL="0" indent="0" eaLnBrk="1" hangingPunct="1">
              <a:buFont typeface="Arial" charset="0"/>
              <a:buNone/>
              <a:defRPr/>
            </a:pPr>
            <a:r>
              <a:rPr lang="it-IT" dirty="0" smtClean="0">
                <a:solidFill>
                  <a:srgbClr val="004E4C"/>
                </a:solidFill>
                <a:latin typeface="Arial Narrow" pitchFamily="34" charset="0"/>
              </a:rPr>
              <a:t>- un facilitatore</a:t>
            </a:r>
          </a:p>
          <a:p>
            <a:pPr marL="0" indent="0" eaLnBrk="1" hangingPunct="1">
              <a:buFont typeface="Arial" charset="0"/>
              <a:buNone/>
              <a:defRPr/>
            </a:pPr>
            <a:r>
              <a:rPr lang="it-IT" dirty="0" smtClean="0">
                <a:solidFill>
                  <a:srgbClr val="004E4C"/>
                </a:solidFill>
                <a:latin typeface="Arial Narrow" pitchFamily="34" charset="0"/>
              </a:rPr>
              <a:t>- un catalizzatore</a:t>
            </a:r>
          </a:p>
          <a:p>
            <a:pPr marL="0" indent="0" eaLnBrk="1" hangingPunct="1">
              <a:buFont typeface="Arial" charset="0"/>
              <a:buNone/>
              <a:defRPr/>
            </a:pPr>
            <a:r>
              <a:rPr lang="it-IT" dirty="0" smtClean="0">
                <a:solidFill>
                  <a:srgbClr val="004E4C"/>
                </a:solidFill>
                <a:latin typeface="Arial Narrow" pitchFamily="34" charset="0"/>
              </a:rPr>
              <a:t>- un consigliere tecnico</a:t>
            </a:r>
          </a:p>
          <a:p>
            <a:pPr marL="0" indent="0" eaLnBrk="1" hangingPunct="1">
              <a:buFont typeface="Arial" charset="0"/>
              <a:buNone/>
              <a:defRPr/>
            </a:pPr>
            <a:r>
              <a:rPr lang="it-IT" dirty="0" smtClean="0">
                <a:solidFill>
                  <a:srgbClr val="004E4C"/>
                </a:solidFill>
                <a:latin typeface="Arial Narrow" pitchFamily="34" charset="0"/>
              </a:rPr>
              <a:t>- un broker (collegare, procurare risorse)</a:t>
            </a:r>
          </a:p>
          <a:p>
            <a:pPr marL="0" indent="0" eaLnBrk="1" hangingPunct="1">
              <a:buFont typeface="Arial" charset="0"/>
              <a:buNone/>
              <a:defRPr/>
            </a:pPr>
            <a:endParaRPr lang="it-IT" dirty="0" smtClean="0">
              <a:solidFill>
                <a:srgbClr val="004E4C"/>
              </a:solidFill>
              <a:latin typeface="Arial Narrow" pitchFamily="34" charset="0"/>
            </a:endParaRPr>
          </a:p>
        </p:txBody>
      </p:sp>
      <p:grpSp>
        <p:nvGrpSpPr>
          <p:cNvPr id="27651" name="Gruppo 3"/>
          <p:cNvGrpSpPr>
            <a:grpSpLocks/>
          </p:cNvGrpSpPr>
          <p:nvPr/>
        </p:nvGrpSpPr>
        <p:grpSpPr bwMode="auto">
          <a:xfrm>
            <a:off x="0" y="5229225"/>
            <a:ext cx="12192000" cy="1633538"/>
            <a:chOff x="0" y="5240038"/>
            <a:chExt cx="13935075" cy="1617962"/>
          </a:xfrm>
        </p:grpSpPr>
        <p:pic>
          <p:nvPicPr>
            <p:cNvPr id="27652"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27653"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27654"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27655"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idx="4294967295"/>
          </p:nvPr>
        </p:nvSpPr>
        <p:spPr>
          <a:xfrm>
            <a:off x="0" y="0"/>
            <a:ext cx="9345613" cy="995363"/>
          </a:xfrm>
        </p:spPr>
        <p:txBody>
          <a:bodyPr/>
          <a:lstStyle/>
          <a:p>
            <a:pPr eaLnBrk="1" hangingPunct="1"/>
            <a:r>
              <a:rPr lang="it-IT" sz="5400" smtClean="0">
                <a:solidFill>
                  <a:srgbClr val="004E4C"/>
                </a:solidFill>
                <a:latin typeface="Arial Narrow" pitchFamily="34" charset="0"/>
              </a:rPr>
              <a:t>Siamo pronti per…? </a:t>
            </a:r>
          </a:p>
        </p:txBody>
      </p:sp>
      <p:sp>
        <p:nvSpPr>
          <p:cNvPr id="28674" name="Segnaposto contenuto 2"/>
          <p:cNvSpPr>
            <a:spLocks noGrp="1"/>
          </p:cNvSpPr>
          <p:nvPr>
            <p:ph idx="4294967295"/>
          </p:nvPr>
        </p:nvSpPr>
        <p:spPr>
          <a:xfrm>
            <a:off x="0" y="868363"/>
            <a:ext cx="11437938" cy="4435475"/>
          </a:xfrm>
        </p:spPr>
        <p:txBody>
          <a:bodyPr/>
          <a:lstStyle/>
          <a:p>
            <a:pPr eaLnBrk="1" hangingPunct="1"/>
            <a:r>
              <a:rPr lang="it-IT" smtClean="0"/>
              <a:t>Progettare e realizzare il passaggio dallo sperimentale al sistemico attraverso:</a:t>
            </a:r>
          </a:p>
          <a:p>
            <a:pPr eaLnBrk="1" hangingPunct="1">
              <a:buFont typeface="Arial" charset="0"/>
              <a:buNone/>
            </a:pPr>
            <a:r>
              <a:rPr lang="it-IT" smtClean="0"/>
              <a:t>- l’individuazione di quante/quali figure/funzioni professionali devono essere dotati gli istituti scolastici;</a:t>
            </a:r>
          </a:p>
          <a:p>
            <a:pPr eaLnBrk="1" hangingPunct="1">
              <a:buFont typeface="Arial" charset="0"/>
              <a:buNone/>
            </a:pPr>
            <a:r>
              <a:rPr lang="it-IT" smtClean="0"/>
              <a:t>- la precisazione dei criteri e dei dispositivi di affidamento degli incarichi;</a:t>
            </a:r>
          </a:p>
          <a:p>
            <a:pPr eaLnBrk="1" hangingPunct="1">
              <a:buFont typeface="Arial" charset="0"/>
              <a:buNone/>
            </a:pPr>
            <a:r>
              <a:rPr lang="it-IT" smtClean="0"/>
              <a:t>- l’attivazione dei processi di formazione in servizio necessari;</a:t>
            </a:r>
          </a:p>
          <a:p>
            <a:pPr eaLnBrk="1" hangingPunct="1">
              <a:buFont typeface="Arial" charset="0"/>
              <a:buNone/>
            </a:pPr>
            <a:r>
              <a:rPr lang="it-IT" smtClean="0"/>
              <a:t>- la definizione delle condizioni di lavoro e del suo riconoscimento;</a:t>
            </a:r>
          </a:p>
          <a:p>
            <a:pPr eaLnBrk="1" hangingPunct="1">
              <a:buFont typeface="Arial" charset="0"/>
              <a:buNone/>
            </a:pPr>
            <a:r>
              <a:rPr lang="it-IT" smtClean="0"/>
              <a:t>- gli eventuali esoneri e semiesoneri quando le attività non siano conciliabili con l’insegnamento ordinario;</a:t>
            </a:r>
          </a:p>
          <a:p>
            <a:pPr eaLnBrk="1" hangingPunct="1">
              <a:buFont typeface="Arial" charset="0"/>
              <a:buNone/>
            </a:pPr>
            <a:r>
              <a:rPr lang="it-IT" smtClean="0"/>
              <a:t>   …… poi tutto il resto, nuove carriere comprese.</a:t>
            </a:r>
            <a:endParaRPr lang="it-IT" smtClean="0">
              <a:solidFill>
                <a:srgbClr val="004E4C"/>
              </a:solidFill>
              <a:latin typeface="Arial Narrow" pitchFamily="34" charset="0"/>
            </a:endParaRPr>
          </a:p>
        </p:txBody>
      </p:sp>
      <p:grpSp>
        <p:nvGrpSpPr>
          <p:cNvPr id="28675" name="Gruppo 3"/>
          <p:cNvGrpSpPr>
            <a:grpSpLocks/>
          </p:cNvGrpSpPr>
          <p:nvPr/>
        </p:nvGrpSpPr>
        <p:grpSpPr bwMode="auto">
          <a:xfrm>
            <a:off x="0" y="5500688"/>
            <a:ext cx="12192000" cy="1357312"/>
            <a:chOff x="0" y="5240038"/>
            <a:chExt cx="13935075" cy="1617962"/>
          </a:xfrm>
        </p:grpSpPr>
        <p:pic>
          <p:nvPicPr>
            <p:cNvPr id="28676"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28677"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28678"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28679"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idx="4294967295"/>
          </p:nvPr>
        </p:nvSpPr>
        <p:spPr>
          <a:xfrm>
            <a:off x="0" y="160338"/>
            <a:ext cx="10641013" cy="1239837"/>
          </a:xfrm>
        </p:spPr>
        <p:txBody>
          <a:bodyPr/>
          <a:lstStyle/>
          <a:p>
            <a:pPr eaLnBrk="1" hangingPunct="1"/>
            <a:r>
              <a:rPr lang="it-IT" sz="4800" smtClean="0">
                <a:solidFill>
                  <a:srgbClr val="004E4C"/>
                </a:solidFill>
                <a:latin typeface="Arial Narrow" pitchFamily="34" charset="0"/>
              </a:rPr>
              <a:t>Ci vuole un orizzonte di senso: costruire la comunità professionale </a:t>
            </a:r>
          </a:p>
        </p:txBody>
      </p:sp>
      <p:sp>
        <p:nvSpPr>
          <p:cNvPr id="29698" name="Segnaposto contenuto 2"/>
          <p:cNvSpPr>
            <a:spLocks noGrp="1"/>
          </p:cNvSpPr>
          <p:nvPr>
            <p:ph idx="4294967295"/>
          </p:nvPr>
        </p:nvSpPr>
        <p:spPr>
          <a:xfrm>
            <a:off x="0" y="1868488"/>
            <a:ext cx="11353800" cy="4351337"/>
          </a:xfrm>
        </p:spPr>
        <p:txBody>
          <a:bodyPr/>
          <a:lstStyle/>
          <a:p>
            <a:pPr eaLnBrk="1" hangingPunct="1"/>
            <a:r>
              <a:rPr lang="it-IT" smtClean="0"/>
              <a:t>La comunità professionale indica un aggregato di figure professionali che condividono un insieme relativamente omogeneo (e nel contempo dinamico) di fattori quali il know how di base, i processi di lavoro ed i compiti che vi si svolgono, il contesto organizzativo,un itinerario di formazione coerente e progressivo </a:t>
            </a:r>
            <a:endParaRPr lang="it-IT" smtClean="0">
              <a:solidFill>
                <a:srgbClr val="004E4C"/>
              </a:solidFill>
              <a:latin typeface="Arial Narrow" pitchFamily="34" charset="0"/>
            </a:endParaRPr>
          </a:p>
          <a:p>
            <a:pPr eaLnBrk="1" hangingPunct="1"/>
            <a:r>
              <a:rPr lang="it-IT" smtClean="0"/>
              <a:t>I docenti non sono sinonimo di “comunità professionale”, ma lo diventano ogni qual volta condividono obiettivi, attività, procedure, responsabilità, quando cioè si sentono parte attiva nella costruzione dell’identità della scuola o quando si impegnano ad affrontare e superare un problema. </a:t>
            </a:r>
            <a:endParaRPr lang="it-IT" smtClean="0">
              <a:solidFill>
                <a:srgbClr val="004E4C"/>
              </a:solidFill>
              <a:latin typeface="Arial Narrow" pitchFamily="34" charset="0"/>
            </a:endParaRPr>
          </a:p>
        </p:txBody>
      </p:sp>
      <p:grpSp>
        <p:nvGrpSpPr>
          <p:cNvPr id="29699" name="Gruppo 3"/>
          <p:cNvGrpSpPr>
            <a:grpSpLocks/>
          </p:cNvGrpSpPr>
          <p:nvPr/>
        </p:nvGrpSpPr>
        <p:grpSpPr bwMode="auto">
          <a:xfrm>
            <a:off x="0" y="5627688"/>
            <a:ext cx="12192000" cy="1230312"/>
            <a:chOff x="0" y="5240038"/>
            <a:chExt cx="13935075" cy="1617962"/>
          </a:xfrm>
        </p:grpSpPr>
        <p:pic>
          <p:nvPicPr>
            <p:cNvPr id="29700"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29701"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29702"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29703"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idx="4294967295"/>
          </p:nvPr>
        </p:nvSpPr>
        <p:spPr>
          <a:xfrm>
            <a:off x="0" y="0"/>
            <a:ext cx="9345613" cy="995363"/>
          </a:xfrm>
        </p:spPr>
        <p:txBody>
          <a:bodyPr/>
          <a:lstStyle/>
          <a:p>
            <a:pPr eaLnBrk="1" hangingPunct="1"/>
            <a:r>
              <a:rPr lang="it-IT" sz="5400" smtClean="0">
                <a:solidFill>
                  <a:srgbClr val="004E4C"/>
                </a:solidFill>
                <a:latin typeface="Arial Narrow" pitchFamily="34" charset="0"/>
              </a:rPr>
              <a:t>Fare “comunità” </a:t>
            </a:r>
          </a:p>
        </p:txBody>
      </p:sp>
      <p:sp>
        <p:nvSpPr>
          <p:cNvPr id="30722" name="Segnaposto contenuto 2"/>
          <p:cNvSpPr>
            <a:spLocks noGrp="1"/>
          </p:cNvSpPr>
          <p:nvPr>
            <p:ph idx="4294967295"/>
          </p:nvPr>
        </p:nvSpPr>
        <p:spPr>
          <a:xfrm>
            <a:off x="0" y="1039813"/>
            <a:ext cx="11406188" cy="5180012"/>
          </a:xfrm>
        </p:spPr>
        <p:txBody>
          <a:bodyPr/>
          <a:lstStyle/>
          <a:p>
            <a:pPr eaLnBrk="1" hangingPunct="1"/>
            <a:r>
              <a:rPr lang="it-IT" smtClean="0"/>
              <a:t>Comunità professionale significa senso di appartenenza, identità condivisa, sentirsi responsabili di una casa comune. </a:t>
            </a:r>
          </a:p>
          <a:p>
            <a:pPr eaLnBrk="1" hangingPunct="1"/>
            <a:r>
              <a:rPr lang="it-IT" smtClean="0"/>
              <a:t>Per questo servono l’arte di ascoltare e di comunicare, la capacità di prendersi cura delle relazioni, l’apprendimento reciproco. </a:t>
            </a:r>
          </a:p>
          <a:p>
            <a:pPr eaLnBrk="1" hangingPunct="1"/>
            <a:r>
              <a:rPr lang="it-IT" smtClean="0"/>
              <a:t>Decisivo è uno stile di leadership aperto e ‘distribuito’ che sappia mettere in opera strumenti organizzativi coerenti con una visione democratica. </a:t>
            </a:r>
          </a:p>
          <a:p>
            <a:pPr eaLnBrk="1" hangingPunct="1"/>
            <a:r>
              <a:rPr lang="it-IT" smtClean="0"/>
              <a:t>Fare comunità significa curare il sistema delle decisioni, la progettazione partecipata degli aspetti curricolari e valutativi, la condivisione delle informazioni e della comunicazione, i sistemi interni di documentazione e di monitoraggio </a:t>
            </a:r>
            <a:endParaRPr lang="it-IT" smtClean="0">
              <a:solidFill>
                <a:srgbClr val="004E4C"/>
              </a:solidFill>
              <a:latin typeface="Arial Narrow" pitchFamily="34" charset="0"/>
            </a:endParaRPr>
          </a:p>
        </p:txBody>
      </p:sp>
      <p:grpSp>
        <p:nvGrpSpPr>
          <p:cNvPr id="30723" name="Gruppo 3"/>
          <p:cNvGrpSpPr>
            <a:grpSpLocks/>
          </p:cNvGrpSpPr>
          <p:nvPr/>
        </p:nvGrpSpPr>
        <p:grpSpPr bwMode="auto">
          <a:xfrm>
            <a:off x="0" y="5224463"/>
            <a:ext cx="12192000" cy="1633537"/>
            <a:chOff x="0" y="5240038"/>
            <a:chExt cx="13935075" cy="1617962"/>
          </a:xfrm>
        </p:grpSpPr>
        <p:pic>
          <p:nvPicPr>
            <p:cNvPr id="30724"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30725"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30726"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30727"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idx="4294967295"/>
          </p:nvPr>
        </p:nvSpPr>
        <p:spPr>
          <a:xfrm>
            <a:off x="935038" y="531813"/>
            <a:ext cx="9250362" cy="463550"/>
          </a:xfrm>
        </p:spPr>
        <p:txBody>
          <a:bodyPr/>
          <a:lstStyle/>
          <a:p>
            <a:pPr eaLnBrk="1" hangingPunct="1"/>
            <a:r>
              <a:rPr lang="it-IT" sz="4800" smtClean="0">
                <a:solidFill>
                  <a:srgbClr val="004E4C"/>
                </a:solidFill>
                <a:latin typeface="Arial Narrow" pitchFamily="34" charset="0"/>
              </a:rPr>
              <a:t>Si fa presto a dire comunità professionale</a:t>
            </a:r>
          </a:p>
        </p:txBody>
      </p:sp>
      <p:sp>
        <p:nvSpPr>
          <p:cNvPr id="31746" name="Segnaposto contenuto 2"/>
          <p:cNvSpPr>
            <a:spLocks noGrp="1"/>
          </p:cNvSpPr>
          <p:nvPr>
            <p:ph idx="4294967295"/>
          </p:nvPr>
        </p:nvSpPr>
        <p:spPr>
          <a:xfrm>
            <a:off x="552450" y="1517650"/>
            <a:ext cx="11002963" cy="4702175"/>
          </a:xfrm>
        </p:spPr>
        <p:txBody>
          <a:bodyPr/>
          <a:lstStyle/>
          <a:p>
            <a:pPr eaLnBrk="1" hangingPunct="1"/>
            <a:r>
              <a:rPr lang="it-IT" smtClean="0"/>
              <a:t>La costruzione di una comunità professionale richiede una profonda rivisitazione di pratiche professionali improntate a una tradizionale solitudine e frammentarietà. </a:t>
            </a:r>
          </a:p>
          <a:p>
            <a:pPr eaLnBrk="1" hangingPunct="1"/>
            <a:r>
              <a:rPr lang="it-IT" smtClean="0"/>
              <a:t>Nelle nostre scuole, specie in quelle secondarie, c’è un deficit di collegialità poco scalfito dalle vicende degli organi collegiali, datati al 1974, di cui non a caso si invoca una profonda riforma. </a:t>
            </a:r>
          </a:p>
          <a:p>
            <a:pPr eaLnBrk="1" hangingPunct="1"/>
            <a:r>
              <a:rPr lang="it-IT" smtClean="0"/>
              <a:t>Non sono in gioco solo il ruolo del middle management o l’attivazione di uno staff del dirigente o il sistema delle deleghe. </a:t>
            </a:r>
            <a:r>
              <a:rPr lang="it-IT" smtClean="0">
                <a:solidFill>
                  <a:srgbClr val="004E4C"/>
                </a:solidFill>
                <a:latin typeface="Arial Narrow" pitchFamily="34" charset="0"/>
              </a:rPr>
              <a:t> </a:t>
            </a:r>
          </a:p>
        </p:txBody>
      </p:sp>
      <p:grpSp>
        <p:nvGrpSpPr>
          <p:cNvPr id="31747" name="Gruppo 3"/>
          <p:cNvGrpSpPr>
            <a:grpSpLocks/>
          </p:cNvGrpSpPr>
          <p:nvPr/>
        </p:nvGrpSpPr>
        <p:grpSpPr bwMode="auto">
          <a:xfrm>
            <a:off x="0" y="5229225"/>
            <a:ext cx="12192000" cy="1633538"/>
            <a:chOff x="0" y="5240038"/>
            <a:chExt cx="13935075" cy="1617962"/>
          </a:xfrm>
        </p:grpSpPr>
        <p:pic>
          <p:nvPicPr>
            <p:cNvPr id="31748"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31749"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31750"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31751"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idx="4294967295"/>
          </p:nvPr>
        </p:nvSpPr>
        <p:spPr>
          <a:xfrm>
            <a:off x="0" y="233363"/>
            <a:ext cx="9906000" cy="1069975"/>
          </a:xfrm>
        </p:spPr>
        <p:txBody>
          <a:bodyPr/>
          <a:lstStyle/>
          <a:p>
            <a:pPr eaLnBrk="1" hangingPunct="1"/>
            <a:r>
              <a:rPr lang="it-IT" sz="5400" smtClean="0">
                <a:solidFill>
                  <a:srgbClr val="004E4C"/>
                </a:solidFill>
                <a:latin typeface="Arial Narrow" pitchFamily="34" charset="0"/>
              </a:rPr>
              <a:t>La “svolta” dell’autonomia </a:t>
            </a:r>
          </a:p>
        </p:txBody>
      </p:sp>
      <p:sp>
        <p:nvSpPr>
          <p:cNvPr id="38915" name="Segnaposto contenuto 2"/>
          <p:cNvSpPr>
            <a:spLocks noGrp="1"/>
          </p:cNvSpPr>
          <p:nvPr>
            <p:ph idx="4294967295"/>
          </p:nvPr>
        </p:nvSpPr>
        <p:spPr>
          <a:xfrm>
            <a:off x="0" y="1868488"/>
            <a:ext cx="11353800" cy="4351337"/>
          </a:xfrm>
        </p:spPr>
        <p:txBody>
          <a:bodyPr/>
          <a:lstStyle/>
          <a:p>
            <a:pPr eaLnBrk="1" hangingPunct="1"/>
            <a:r>
              <a:rPr lang="it-IT" smtClean="0"/>
              <a:t>Non è sufficiente un modello a pettine: il capo di istituto e tutti i docenti (gli “esecutori” dei programmi didattici). </a:t>
            </a:r>
          </a:p>
          <a:p>
            <a:pPr eaLnBrk="1" hangingPunct="1"/>
            <a:r>
              <a:rPr lang="it-IT" smtClean="0"/>
              <a:t>Parliamo della svolta dell’autonomia, ma non solo (c’era un’autonomia prima dell’autonomia), poi è arrivata la legge 59/1997 e tutta la stagione che ne è seguita.</a:t>
            </a:r>
          </a:p>
          <a:p>
            <a:pPr eaLnBrk="1" hangingPunct="1"/>
            <a:r>
              <a:rPr lang="it-IT" smtClean="0"/>
              <a:t>Ma al di là dei segnali normativi (spesso il legislatore immagina che basti una legge per ri-orientare la scuola) cosa è successo effettivamente nelle nostre scuole? </a:t>
            </a:r>
            <a:endParaRPr lang="it-IT" smtClean="0">
              <a:solidFill>
                <a:srgbClr val="004E4C"/>
              </a:solidFill>
              <a:latin typeface="Arial Narrow" pitchFamily="34" charset="0"/>
            </a:endParaRPr>
          </a:p>
        </p:txBody>
      </p:sp>
      <p:grpSp>
        <p:nvGrpSpPr>
          <p:cNvPr id="38916" name="Gruppo 3"/>
          <p:cNvGrpSpPr>
            <a:grpSpLocks/>
          </p:cNvGrpSpPr>
          <p:nvPr/>
        </p:nvGrpSpPr>
        <p:grpSpPr bwMode="auto">
          <a:xfrm>
            <a:off x="0" y="5229225"/>
            <a:ext cx="12192000" cy="1633538"/>
            <a:chOff x="0" y="5240038"/>
            <a:chExt cx="13935075" cy="1617962"/>
          </a:xfrm>
        </p:grpSpPr>
        <p:pic>
          <p:nvPicPr>
            <p:cNvPr id="38917"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38918"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38919"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38920"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idx="4294967295"/>
          </p:nvPr>
        </p:nvSpPr>
        <p:spPr>
          <a:xfrm>
            <a:off x="0" y="457200"/>
            <a:ext cx="10558463" cy="1155700"/>
          </a:xfrm>
        </p:spPr>
        <p:txBody>
          <a:bodyPr/>
          <a:lstStyle/>
          <a:p>
            <a:pPr eaLnBrk="1" hangingPunct="1"/>
            <a:r>
              <a:rPr lang="it-IT" sz="4800" smtClean="0">
                <a:solidFill>
                  <a:srgbClr val="004E4C"/>
                </a:solidFill>
                <a:latin typeface="Arial Narrow" pitchFamily="34" charset="0"/>
              </a:rPr>
              <a:t>Oltre la solitudine del dirigente (e dei docenti) </a:t>
            </a:r>
          </a:p>
        </p:txBody>
      </p:sp>
      <p:sp>
        <p:nvSpPr>
          <p:cNvPr id="32770" name="Segnaposto contenuto 2"/>
          <p:cNvSpPr>
            <a:spLocks noGrp="1"/>
          </p:cNvSpPr>
          <p:nvPr>
            <p:ph idx="4294967295"/>
          </p:nvPr>
        </p:nvSpPr>
        <p:spPr>
          <a:xfrm>
            <a:off x="0" y="1868488"/>
            <a:ext cx="11353800" cy="4351337"/>
          </a:xfrm>
        </p:spPr>
        <p:txBody>
          <a:bodyPr/>
          <a:lstStyle/>
          <a:p>
            <a:pPr eaLnBrk="1" hangingPunct="1"/>
            <a:r>
              <a:rPr lang="it-IT" smtClean="0"/>
              <a:t>Occorre “crescere tutti”, sentirsi partecipi di un’impresa (educativa) che per riuscire ha bisogno dell’apporto di tutti. </a:t>
            </a:r>
          </a:p>
          <a:p>
            <a:pPr eaLnBrk="1" hangingPunct="1"/>
            <a:r>
              <a:rPr lang="it-IT" smtClean="0"/>
              <a:t>Se un insegnante è ‘solo’ di fronte alla sua classe, non ce la potrà fare a reggere l’impatto coni nuovi barbari (nativi digitali “che respirano con le branchie di Google”), con le dinamiche sociali più complesse,con le presenze multiculturalie con le nuove fragilità cognitive… </a:t>
            </a:r>
            <a:endParaRPr lang="it-IT" smtClean="0">
              <a:solidFill>
                <a:srgbClr val="004E4C"/>
              </a:solidFill>
              <a:latin typeface="Arial Narrow" pitchFamily="34" charset="0"/>
            </a:endParaRPr>
          </a:p>
        </p:txBody>
      </p:sp>
      <p:grpSp>
        <p:nvGrpSpPr>
          <p:cNvPr id="32771" name="Gruppo 3"/>
          <p:cNvGrpSpPr>
            <a:grpSpLocks/>
          </p:cNvGrpSpPr>
          <p:nvPr/>
        </p:nvGrpSpPr>
        <p:grpSpPr bwMode="auto">
          <a:xfrm>
            <a:off x="0" y="5229225"/>
            <a:ext cx="12192000" cy="1633538"/>
            <a:chOff x="0" y="5240038"/>
            <a:chExt cx="13935075" cy="1617962"/>
          </a:xfrm>
        </p:grpSpPr>
        <p:pic>
          <p:nvPicPr>
            <p:cNvPr id="32772"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32773"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32774"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32775"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idx="4294967295"/>
          </p:nvPr>
        </p:nvSpPr>
        <p:spPr>
          <a:xfrm>
            <a:off x="1390650" y="0"/>
            <a:ext cx="10274300" cy="1125538"/>
          </a:xfrm>
        </p:spPr>
        <p:txBody>
          <a:bodyPr/>
          <a:lstStyle/>
          <a:p>
            <a:pPr eaLnBrk="1" hangingPunct="1"/>
            <a:r>
              <a:rPr lang="it-IT" sz="5200" smtClean="0">
                <a:solidFill>
                  <a:srgbClr val="004E4C"/>
                </a:solidFill>
                <a:latin typeface="Arial Narrow" pitchFamily="34" charset="0"/>
              </a:rPr>
              <a:t>Il dirigente costruttore di comunità </a:t>
            </a:r>
          </a:p>
        </p:txBody>
      </p:sp>
      <p:sp>
        <p:nvSpPr>
          <p:cNvPr id="40963" name="Segnaposto contenuto 2"/>
          <p:cNvSpPr>
            <a:spLocks noGrp="1"/>
          </p:cNvSpPr>
          <p:nvPr>
            <p:ph idx="4294967295"/>
          </p:nvPr>
        </p:nvSpPr>
        <p:spPr>
          <a:xfrm>
            <a:off x="144463" y="1125538"/>
            <a:ext cx="11261725" cy="4248150"/>
          </a:xfrm>
        </p:spPr>
        <p:txBody>
          <a:bodyPr/>
          <a:lstStyle/>
          <a:p>
            <a:pPr marL="171450" indent="-171450" eaLnBrk="1" hangingPunct="1"/>
            <a:r>
              <a:rPr lang="it-IT" dirty="0" smtClean="0"/>
              <a:t>Comunità professionale significa senso di appartenenza, identità condivisa, sentirsi responsabili di una casa comune. </a:t>
            </a:r>
          </a:p>
          <a:p>
            <a:pPr marL="171450" indent="-171450" eaLnBrk="1" hangingPunct="1"/>
            <a:r>
              <a:rPr lang="it-IT" dirty="0" smtClean="0"/>
              <a:t>Decisivo è uno stile di leadership aperto e ‘distribuito’ che sappia mettere in opera strumenti organizzativi coerenti con una visione democratica. </a:t>
            </a:r>
          </a:p>
          <a:p>
            <a:pPr marL="171450" indent="-171450" eaLnBrk="1" hangingPunct="1"/>
            <a:r>
              <a:rPr lang="it-IT" dirty="0" smtClean="0"/>
              <a:t>Per questo servono l’arte di ascoltare e di comunicare, la capacità di prendersi cura delle relazioni, l’apprendimento reciproco. </a:t>
            </a:r>
          </a:p>
          <a:p>
            <a:pPr marL="171450" indent="-171450" eaLnBrk="1" hangingPunct="1"/>
            <a:r>
              <a:rPr lang="it-IT" dirty="0" smtClean="0"/>
              <a:t>Fare comunità significa curare il sistema delle decisioni, la progettazione partecipata degli aspetti curricolari e valutativi, la condivisione delle informazioni e della comunicazione, i sistemi interni di documentazione e di monitoraggio </a:t>
            </a:r>
          </a:p>
        </p:txBody>
      </p:sp>
      <p:grpSp>
        <p:nvGrpSpPr>
          <p:cNvPr id="40964" name="Gruppo 3"/>
          <p:cNvGrpSpPr>
            <a:grpSpLocks/>
          </p:cNvGrpSpPr>
          <p:nvPr/>
        </p:nvGrpSpPr>
        <p:grpSpPr bwMode="auto">
          <a:xfrm>
            <a:off x="334963" y="5373688"/>
            <a:ext cx="11857037" cy="1484312"/>
            <a:chOff x="0" y="5240038"/>
            <a:chExt cx="13935075" cy="1617962"/>
          </a:xfrm>
        </p:grpSpPr>
        <p:pic>
          <p:nvPicPr>
            <p:cNvPr id="40965"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40966"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40967"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40968"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992188" y="1665288"/>
          <a:ext cx="9296400" cy="4100512"/>
        </p:xfrm>
        <a:graphic>
          <a:graphicData uri="http://schemas.openxmlformats.org/presentationml/2006/ole">
            <mc:AlternateContent xmlns:mc="http://schemas.openxmlformats.org/markup-compatibility/2006">
              <mc:Choice xmlns:v="urn:schemas-microsoft-com:vml" Requires="v">
                <p:oleObj spid="_x0000_s44035" name="CorelDRAW" r:id="rId3" imgW="6505920" imgH="3347640" progId="">
                  <p:embed/>
                </p:oleObj>
              </mc:Choice>
              <mc:Fallback>
                <p:oleObj name="CorelDRAW" r:id="rId3" imgW="6505920" imgH="3347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88" y="1665288"/>
                        <a:ext cx="9296400" cy="410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5" name="CasellaDiTesto 1"/>
          <p:cNvSpPr txBox="1">
            <a:spLocks noChangeArrowheads="1"/>
          </p:cNvSpPr>
          <p:nvPr/>
        </p:nvSpPr>
        <p:spPr bwMode="auto">
          <a:xfrm>
            <a:off x="392113" y="1141413"/>
            <a:ext cx="10972800" cy="503237"/>
          </a:xfrm>
          <a:prstGeom prst="rect">
            <a:avLst/>
          </a:prstGeom>
          <a:noFill/>
          <a:ln w="9525">
            <a:noFill/>
            <a:miter lim="800000"/>
            <a:headEnd/>
            <a:tailEnd/>
          </a:ln>
        </p:spPr>
        <p:txBody>
          <a:bodyPr>
            <a:spAutoFit/>
          </a:bodyPr>
          <a:lstStyle/>
          <a:p>
            <a:pPr algn="ctr"/>
            <a:r>
              <a:rPr lang="it-IT" sz="2700">
                <a:solidFill>
                  <a:srgbClr val="000000"/>
                </a:solidFill>
              </a:rPr>
              <a:t>Un modello teorico di riferimento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ctrTitle" idx="4294967295"/>
          </p:nvPr>
        </p:nvSpPr>
        <p:spPr>
          <a:xfrm>
            <a:off x="334963" y="0"/>
            <a:ext cx="12103100" cy="3822700"/>
          </a:xfrm>
        </p:spPr>
        <p:txBody>
          <a:bodyPr anchor="b"/>
          <a:lstStyle/>
          <a:p>
            <a:pPr algn="ctr" eaLnBrk="1" hangingPunct="1"/>
            <a:r>
              <a:rPr lang="it-IT" sz="3300" smtClean="0">
                <a:latin typeface="Arial Narrow" pitchFamily="34" charset="0"/>
              </a:rPr>
              <a:t/>
            </a:r>
            <a:br>
              <a:rPr lang="it-IT" sz="3300" smtClean="0">
                <a:latin typeface="Arial Narrow" pitchFamily="34" charset="0"/>
              </a:rPr>
            </a:br>
            <a:r>
              <a:rPr lang="it-IT" sz="3300" smtClean="0">
                <a:latin typeface="Arial Narrow" pitchFamily="34" charset="0"/>
              </a:rPr>
              <a:t/>
            </a:r>
            <a:br>
              <a:rPr lang="it-IT" sz="3300" smtClean="0">
                <a:latin typeface="Arial Narrow" pitchFamily="34" charset="0"/>
              </a:rPr>
            </a:br>
            <a:r>
              <a:rPr lang="it-IT" sz="3300" b="1" smtClean="0">
                <a:latin typeface="Arial Narrow" pitchFamily="34" charset="0"/>
              </a:rPr>
              <a:t>RETE DI AMBITO (Legge 107/2015)</a:t>
            </a:r>
            <a:br>
              <a:rPr lang="it-IT" sz="3300" b="1" smtClean="0">
                <a:latin typeface="Arial Narrow" pitchFamily="34" charset="0"/>
              </a:rPr>
            </a:br>
            <a:r>
              <a:rPr lang="it-IT" sz="2800" smtClean="0">
                <a:latin typeface="Arial Narrow" pitchFamily="34" charset="0"/>
              </a:rPr>
              <a:t>E’ uno strumento organizzativo di tipo istruttorio</a:t>
            </a:r>
            <a:br>
              <a:rPr lang="it-IT" sz="2800" smtClean="0">
                <a:latin typeface="Arial Narrow" pitchFamily="34" charset="0"/>
              </a:rPr>
            </a:br>
            <a:r>
              <a:rPr lang="it-IT" sz="2800" smtClean="0">
                <a:latin typeface="Arial Narrow" pitchFamily="34" charset="0"/>
              </a:rPr>
              <a:t>E’ rappresentativo delle istanza delle scuole verso gli uffici dell’amministrazione</a:t>
            </a:r>
            <a:br>
              <a:rPr lang="it-IT" sz="2800" smtClean="0">
                <a:latin typeface="Arial Narrow" pitchFamily="34" charset="0"/>
              </a:rPr>
            </a:br>
            <a:r>
              <a:rPr lang="it-IT" sz="2800" smtClean="0">
                <a:latin typeface="Arial Narrow" pitchFamily="34" charset="0"/>
              </a:rPr>
              <a:t>e viceversa</a:t>
            </a:r>
            <a:br>
              <a:rPr lang="it-IT" sz="2800" smtClean="0">
                <a:latin typeface="Arial Narrow" pitchFamily="34" charset="0"/>
              </a:rPr>
            </a:br>
            <a:r>
              <a:rPr lang="it-IT" sz="2800" smtClean="0">
                <a:latin typeface="Arial Narrow" pitchFamily="34" charset="0"/>
              </a:rPr>
              <a:t>Consente il coordinamento istituzionale su materie di interesse comune</a:t>
            </a:r>
            <a:br>
              <a:rPr lang="it-IT" sz="2800" smtClean="0">
                <a:latin typeface="Arial Narrow" pitchFamily="34" charset="0"/>
              </a:rPr>
            </a:br>
            <a:r>
              <a:rPr lang="it-IT" sz="2800" smtClean="0">
                <a:latin typeface="Arial Narrow" pitchFamily="34" charset="0"/>
              </a:rPr>
              <a:t>Non intacca l’allocazione delle competenze decisorie</a:t>
            </a:r>
            <a:br>
              <a:rPr lang="it-IT" sz="2800" smtClean="0">
                <a:latin typeface="Arial Narrow" pitchFamily="34" charset="0"/>
              </a:rPr>
            </a:br>
            <a:r>
              <a:rPr lang="it-IT" sz="2800" smtClean="0">
                <a:latin typeface="Arial Narrow" pitchFamily="34" charset="0"/>
              </a:rPr>
              <a:t>Consente di acquisire e valutare in anticipo informazioni utili alle decisioni delle scuole</a:t>
            </a:r>
            <a:r>
              <a:rPr lang="it-IT" sz="3300" smtClean="0">
                <a:latin typeface="Arial Narrow" pitchFamily="34" charset="0"/>
              </a:rPr>
              <a:t> </a:t>
            </a:r>
          </a:p>
        </p:txBody>
      </p:sp>
      <p:sp>
        <p:nvSpPr>
          <p:cNvPr id="45059" name="Sottotitolo 2"/>
          <p:cNvSpPr>
            <a:spLocks noGrp="1"/>
          </p:cNvSpPr>
          <p:nvPr>
            <p:ph type="subTitle" idx="4294967295"/>
          </p:nvPr>
        </p:nvSpPr>
        <p:spPr>
          <a:xfrm>
            <a:off x="0" y="4437063"/>
            <a:ext cx="12250738" cy="1944687"/>
          </a:xfrm>
        </p:spPr>
        <p:txBody>
          <a:bodyPr/>
          <a:lstStyle/>
          <a:p>
            <a:pPr marL="0" indent="0" algn="ctr" eaLnBrk="1" hangingPunct="1">
              <a:buFont typeface="Arial" charset="0"/>
              <a:buNone/>
            </a:pPr>
            <a:r>
              <a:rPr lang="it-IT" sz="2300" b="1" smtClean="0">
                <a:latin typeface="Arial Narrow" pitchFamily="34" charset="0"/>
              </a:rPr>
              <a:t>RETE DI SCOPO (DPR 275/1999)</a:t>
            </a:r>
          </a:p>
          <a:p>
            <a:pPr marL="0" indent="0" algn="ctr" eaLnBrk="1" hangingPunct="1">
              <a:buFont typeface="Arial" charset="0"/>
              <a:buNone/>
            </a:pPr>
            <a:r>
              <a:rPr lang="it-IT" sz="3000" smtClean="0">
                <a:latin typeface="Arial Narrow" pitchFamily="34" charset="0"/>
              </a:rPr>
              <a:t>Scuole che si aggregano liberamente, avvalendosi dell’autonomia negoziale e in piena autonomia (Art. 7 del DPR 275/1999) condividono progetti, iniziative, risorse, personale, procedure amimnistrative</a:t>
            </a:r>
            <a:r>
              <a:rPr lang="it-IT" sz="2300" smtClean="0">
                <a:latin typeface="Arial Narrow" pitchFamily="34" charset="0"/>
              </a:rPr>
              <a:t>.</a:t>
            </a:r>
          </a:p>
        </p:txBody>
      </p:sp>
      <p:sp>
        <p:nvSpPr>
          <p:cNvPr id="45061" name="Sottotitolo 2"/>
          <p:cNvSpPr txBox="1">
            <a:spLocks/>
          </p:cNvSpPr>
          <p:nvPr/>
        </p:nvSpPr>
        <p:spPr bwMode="auto">
          <a:xfrm>
            <a:off x="0" y="4260850"/>
            <a:ext cx="12012613" cy="2192338"/>
          </a:xfrm>
          <a:prstGeom prst="rect">
            <a:avLst/>
          </a:prstGeom>
          <a:noFill/>
          <a:ln w="9525">
            <a:noFill/>
            <a:miter lim="800000"/>
            <a:headEnd/>
            <a:tailEnd/>
          </a:ln>
        </p:spPr>
        <p:txBody>
          <a:bodyPr/>
          <a:lstStyle/>
          <a:p>
            <a:pPr algn="ctr">
              <a:lnSpc>
                <a:spcPct val="90000"/>
              </a:lnSpc>
              <a:spcBef>
                <a:spcPts val="750"/>
              </a:spcBef>
            </a:pPr>
            <a:endParaRPr lang="it-IT">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idx="4294967295"/>
          </p:nvPr>
        </p:nvSpPr>
        <p:spPr>
          <a:xfrm>
            <a:off x="231820" y="0"/>
            <a:ext cx="11960180" cy="831850"/>
          </a:xfrm>
          <a:solidFill>
            <a:schemeClr val="accent2"/>
          </a:solidFill>
        </p:spPr>
        <p:txBody>
          <a:bodyPr/>
          <a:lstStyle/>
          <a:p>
            <a:pPr>
              <a:lnSpc>
                <a:spcPts val="4725"/>
              </a:lnSpc>
            </a:pPr>
            <a:r>
              <a:rPr lang="it-IT" sz="3500" smtClean="0">
                <a:solidFill>
                  <a:schemeClr val="bg1"/>
                </a:solidFill>
                <a:latin typeface="Agency FB"/>
              </a:rPr>
              <a:t>IN NOME DELLA LEGGE…dirigente scolastico [comma 93]</a:t>
            </a:r>
          </a:p>
        </p:txBody>
      </p:sp>
      <p:sp>
        <p:nvSpPr>
          <p:cNvPr id="3" name="Segnaposto contenuto 2"/>
          <p:cNvSpPr>
            <a:spLocks noGrp="1"/>
          </p:cNvSpPr>
          <p:nvPr>
            <p:ph idx="4294967295"/>
          </p:nvPr>
        </p:nvSpPr>
        <p:spPr>
          <a:xfrm>
            <a:off x="0" y="831850"/>
            <a:ext cx="8461420" cy="5837238"/>
          </a:xfrm>
        </p:spPr>
        <p:txBody>
          <a:bodyPr>
            <a:noAutofit/>
          </a:bodyPr>
          <a:lstStyle/>
          <a:p>
            <a:pPr marL="271463" indent="-271463" algn="just">
              <a:spcBef>
                <a:spcPct val="0"/>
              </a:spcBef>
              <a:spcAft>
                <a:spcPts val="450"/>
              </a:spcAft>
              <a:buFont typeface="Calibri Light" pitchFamily="34" charset="0"/>
              <a:buAutoNum type="alphaLcPeriod"/>
              <a:tabLst>
                <a:tab pos="273050" algn="l"/>
              </a:tabLst>
            </a:pPr>
            <a:r>
              <a:rPr lang="it-IT" sz="2400" dirty="0" smtClean="0">
                <a:solidFill>
                  <a:srgbClr val="C55A11"/>
                </a:solidFill>
                <a:latin typeface="Agency FB"/>
              </a:rPr>
              <a:t>competenze gestionali ed organizzative finalizzate al raggiungimento dei risultati, </a:t>
            </a:r>
            <a:r>
              <a:rPr lang="it-IT" sz="2400" b="1" dirty="0" smtClean="0">
                <a:solidFill>
                  <a:srgbClr val="C55A11"/>
                </a:solidFill>
                <a:effectLst>
                  <a:outerShdw blurRad="38100" dist="38100" dir="2700000" algn="tl">
                    <a:srgbClr val="C0C0C0"/>
                  </a:outerShdw>
                </a:effectLst>
                <a:latin typeface="Agency FB"/>
              </a:rPr>
              <a:t>correttezza, trasparenza</a:t>
            </a:r>
            <a:r>
              <a:rPr lang="it-IT" sz="2400" dirty="0" smtClean="0">
                <a:solidFill>
                  <a:srgbClr val="C55A11"/>
                </a:solidFill>
                <a:latin typeface="Agency FB"/>
              </a:rPr>
              <a:t>, efficienza ed efficacia dell'azione dirigenziale, in relazione agli obiettivi assegnati nell'incarico triennale; </a:t>
            </a:r>
          </a:p>
          <a:p>
            <a:pPr marL="271463" indent="-271463" algn="just">
              <a:spcBef>
                <a:spcPct val="0"/>
              </a:spcBef>
              <a:spcAft>
                <a:spcPts val="450"/>
              </a:spcAft>
              <a:buFont typeface="Calibri Light" pitchFamily="34" charset="0"/>
              <a:buAutoNum type="alphaLcPeriod"/>
              <a:tabLst>
                <a:tab pos="273050" algn="l"/>
              </a:tabLst>
            </a:pPr>
            <a:r>
              <a:rPr lang="it-IT" sz="2400" dirty="0" smtClean="0">
                <a:solidFill>
                  <a:srgbClr val="C00000"/>
                </a:solidFill>
                <a:latin typeface="Agency FB"/>
              </a:rPr>
              <a:t>valorizzazione dell'impegno e dei meriti professionali del personale dell'istituto, sotto il profilo individuale e negli </a:t>
            </a:r>
            <a:r>
              <a:rPr lang="it-IT" sz="2400" b="1" dirty="0" smtClean="0">
                <a:solidFill>
                  <a:srgbClr val="C00000"/>
                </a:solidFill>
                <a:effectLst>
                  <a:outerShdw blurRad="38100" dist="38100" dir="2700000" algn="tl">
                    <a:srgbClr val="C0C0C0"/>
                  </a:outerShdw>
                </a:effectLst>
                <a:latin typeface="Agency FB"/>
              </a:rPr>
              <a:t>ambiti collegiali</a:t>
            </a:r>
            <a:r>
              <a:rPr lang="it-IT" sz="2400" dirty="0" smtClean="0">
                <a:solidFill>
                  <a:srgbClr val="C00000"/>
                </a:solidFill>
                <a:effectLst>
                  <a:outerShdw blurRad="38100" dist="38100" dir="2700000" algn="tl">
                    <a:srgbClr val="C0C0C0"/>
                  </a:outerShdw>
                </a:effectLst>
                <a:latin typeface="Agency FB"/>
              </a:rPr>
              <a:t>; </a:t>
            </a:r>
          </a:p>
          <a:p>
            <a:pPr marL="271463" indent="-271463" algn="just">
              <a:spcBef>
                <a:spcPct val="0"/>
              </a:spcBef>
              <a:spcAft>
                <a:spcPts val="450"/>
              </a:spcAft>
              <a:buFont typeface="Calibri Light" pitchFamily="34" charset="0"/>
              <a:buAutoNum type="alphaLcPeriod"/>
              <a:tabLst>
                <a:tab pos="273050" algn="l"/>
              </a:tabLst>
            </a:pPr>
            <a:r>
              <a:rPr lang="it-IT" sz="2400" dirty="0" smtClean="0">
                <a:solidFill>
                  <a:srgbClr val="7F7F7F"/>
                </a:solidFill>
                <a:latin typeface="Agency FB"/>
              </a:rPr>
              <a:t>apprezzamento del proprio operato all'interno della </a:t>
            </a:r>
            <a:r>
              <a:rPr lang="it-IT" sz="2400" b="1" dirty="0" smtClean="0">
                <a:solidFill>
                  <a:srgbClr val="7F7F7F"/>
                </a:solidFill>
                <a:effectLst>
                  <a:outerShdw blurRad="38100" dist="38100" dir="2700000" algn="tl">
                    <a:srgbClr val="C0C0C0"/>
                  </a:outerShdw>
                </a:effectLst>
                <a:latin typeface="Agency FB"/>
              </a:rPr>
              <a:t>comunità professionale e sociale</a:t>
            </a:r>
            <a:r>
              <a:rPr lang="it-IT" sz="2400" dirty="0" smtClean="0">
                <a:solidFill>
                  <a:srgbClr val="7F7F7F"/>
                </a:solidFill>
                <a:effectLst>
                  <a:outerShdw blurRad="38100" dist="38100" dir="2700000" algn="tl">
                    <a:srgbClr val="C0C0C0"/>
                  </a:outerShdw>
                </a:effectLst>
                <a:latin typeface="Agency FB"/>
              </a:rPr>
              <a:t>; </a:t>
            </a:r>
          </a:p>
          <a:p>
            <a:pPr marL="271463" indent="-271463" algn="just">
              <a:spcBef>
                <a:spcPct val="0"/>
              </a:spcBef>
              <a:spcAft>
                <a:spcPts val="450"/>
              </a:spcAft>
              <a:buFont typeface="Calibri Light" pitchFamily="34" charset="0"/>
              <a:buAutoNum type="alphaLcPeriod"/>
              <a:tabLst>
                <a:tab pos="273050" algn="l"/>
              </a:tabLst>
            </a:pPr>
            <a:r>
              <a:rPr lang="it-IT" sz="2400" dirty="0" smtClean="0">
                <a:solidFill>
                  <a:srgbClr val="0070C0"/>
                </a:solidFill>
                <a:latin typeface="Agency FB"/>
              </a:rPr>
              <a:t>contributo al miglioramento del successo formativo e scolastico degli studenti e dei processi organizzativi e </a:t>
            </a:r>
            <a:r>
              <a:rPr lang="it-IT" sz="2400" b="1" dirty="0" smtClean="0">
                <a:solidFill>
                  <a:srgbClr val="0070C0"/>
                </a:solidFill>
                <a:effectLst>
                  <a:outerShdw blurRad="38100" dist="38100" dir="2700000" algn="tl">
                    <a:srgbClr val="C0C0C0"/>
                  </a:outerShdw>
                </a:effectLst>
                <a:latin typeface="Agency FB"/>
              </a:rPr>
              <a:t>didattici</a:t>
            </a:r>
            <a:r>
              <a:rPr lang="it-IT" sz="2400" b="1" dirty="0" smtClean="0">
                <a:solidFill>
                  <a:srgbClr val="0070C0"/>
                </a:solidFill>
                <a:latin typeface="Agency FB"/>
              </a:rPr>
              <a:t>,</a:t>
            </a:r>
            <a:r>
              <a:rPr lang="it-IT" sz="2400" dirty="0" smtClean="0">
                <a:solidFill>
                  <a:srgbClr val="0070C0"/>
                </a:solidFill>
                <a:latin typeface="Agency FB"/>
              </a:rPr>
              <a:t> nell'ambito dei sistemi di autovalutazione, valutazione e rendicontazione sociale; </a:t>
            </a:r>
          </a:p>
          <a:p>
            <a:pPr marL="271463" indent="-271463" algn="just">
              <a:spcBef>
                <a:spcPct val="0"/>
              </a:spcBef>
              <a:spcAft>
                <a:spcPts val="450"/>
              </a:spcAft>
              <a:buFont typeface="Calibri Light" pitchFamily="34" charset="0"/>
              <a:buAutoNum type="alphaLcPeriod"/>
              <a:tabLst>
                <a:tab pos="273050" algn="l"/>
              </a:tabLst>
            </a:pPr>
            <a:r>
              <a:rPr lang="it-IT" sz="2400" dirty="0" smtClean="0">
                <a:solidFill>
                  <a:srgbClr val="7F6000"/>
                </a:solidFill>
                <a:latin typeface="Agency FB"/>
              </a:rPr>
              <a:t>direzione unitaria della scuola, </a:t>
            </a:r>
            <a:r>
              <a:rPr lang="it-IT" sz="2400" b="1" dirty="0" smtClean="0">
                <a:solidFill>
                  <a:srgbClr val="7F6000"/>
                </a:solidFill>
                <a:effectLst>
                  <a:outerShdw blurRad="38100" dist="38100" dir="2700000" algn="tl">
                    <a:srgbClr val="C0C0C0"/>
                  </a:outerShdw>
                </a:effectLst>
                <a:latin typeface="Agency FB"/>
              </a:rPr>
              <a:t>promozione della partecipazione e della collaborazione tra le diverse componenti della comunità scolastica,</a:t>
            </a:r>
            <a:r>
              <a:rPr lang="it-IT" sz="2400" dirty="0" smtClean="0">
                <a:solidFill>
                  <a:srgbClr val="7F6000"/>
                </a:solidFill>
                <a:latin typeface="Agency FB"/>
              </a:rPr>
              <a:t> dei rapporti con il contesto sociale e nella rete di scuole</a:t>
            </a:r>
            <a:r>
              <a:rPr lang="it-IT" sz="2400" dirty="0" smtClean="0">
                <a:latin typeface="Agency FB"/>
              </a:rPr>
              <a:t>.</a:t>
            </a:r>
          </a:p>
        </p:txBody>
      </p:sp>
      <p:sp>
        <p:nvSpPr>
          <p:cNvPr id="41988" name="Segnaposto numero diapositiva 3"/>
          <p:cNvSpPr txBox="1">
            <a:spLocks noGrp="1"/>
          </p:cNvSpPr>
          <p:nvPr/>
        </p:nvSpPr>
        <p:spPr bwMode="auto">
          <a:xfrm>
            <a:off x="8610600" y="5624513"/>
            <a:ext cx="2743200" cy="274637"/>
          </a:xfrm>
          <a:prstGeom prst="rect">
            <a:avLst/>
          </a:prstGeom>
          <a:noFill/>
          <a:ln w="9525">
            <a:noFill/>
            <a:miter lim="800000"/>
            <a:headEnd/>
            <a:tailEnd/>
          </a:ln>
        </p:spPr>
        <p:txBody>
          <a:bodyPr anchor="ctr"/>
          <a:lstStyle/>
          <a:p>
            <a:pPr algn="r"/>
            <a:fld id="{EFB56AFB-3A4E-4815-88DC-F9F2B14DC16A}" type="slidenum">
              <a:rPr lang="it-IT" sz="900">
                <a:solidFill>
                  <a:srgbClr val="898989"/>
                </a:solidFill>
                <a:latin typeface="Calibri" pitchFamily="34" charset="0"/>
              </a:rPr>
              <a:pPr algn="r"/>
              <a:t>24</a:t>
            </a:fld>
            <a:endParaRPr lang="it-IT" sz="900">
              <a:solidFill>
                <a:srgbClr val="898989"/>
              </a:solidFill>
              <a:latin typeface="Calibri" pitchFamily="34" charset="0"/>
            </a:endParaRPr>
          </a:p>
        </p:txBody>
      </p:sp>
      <p:pic>
        <p:nvPicPr>
          <p:cNvPr id="11" name="Picture 2" descr="http://www.mzi83.it/img/blog_img-02.jpg"/>
          <p:cNvPicPr>
            <a:picLocks noChangeAspect="1" noChangeArrowheads="1"/>
          </p:cNvPicPr>
          <p:nvPr/>
        </p:nvPicPr>
        <p:blipFill>
          <a:blip r:embed="rId2"/>
          <a:srcRect/>
          <a:stretch>
            <a:fillRect/>
          </a:stretch>
        </p:blipFill>
        <p:spPr bwMode="auto">
          <a:xfrm>
            <a:off x="8461420" y="1636713"/>
            <a:ext cx="3730580" cy="1466850"/>
          </a:xfrm>
          <a:prstGeom prst="rect">
            <a:avLst/>
          </a:prstGeom>
          <a:ln/>
        </p:spPr>
        <p:style>
          <a:lnRef idx="3">
            <a:schemeClr val="lt1"/>
          </a:lnRef>
          <a:fillRef idx="1">
            <a:schemeClr val="accent4"/>
          </a:fillRef>
          <a:effectRef idx="1">
            <a:schemeClr val="accent4"/>
          </a:effectRef>
          <a:fontRef idx="minor">
            <a:schemeClr val="lt1"/>
          </a:fontRef>
        </p:style>
      </p:pic>
      <p:pic>
        <p:nvPicPr>
          <p:cNvPr id="41990" name="Picture 4" descr="http://www.tecnosib.it/wp-content/uploads/2013/07/iso9001.gif"/>
          <p:cNvPicPr>
            <a:picLocks noChangeAspect="1" noChangeArrowheads="1"/>
          </p:cNvPicPr>
          <p:nvPr/>
        </p:nvPicPr>
        <p:blipFill>
          <a:blip r:embed="rId3"/>
          <a:srcRect/>
          <a:stretch>
            <a:fillRect/>
          </a:stretch>
        </p:blipFill>
        <p:spPr bwMode="auto">
          <a:xfrm>
            <a:off x="8461420" y="3221038"/>
            <a:ext cx="3730580" cy="1597025"/>
          </a:xfrm>
          <a:prstGeom prst="rect">
            <a:avLst/>
          </a:prstGeom>
          <a:noFill/>
          <a:ln w="9525">
            <a:noFill/>
            <a:miter lim="800000"/>
            <a:headEnd/>
            <a:tailEnd/>
          </a:ln>
        </p:spPr>
      </p:pic>
      <p:pic>
        <p:nvPicPr>
          <p:cNvPr id="41991" name="Picture 6" descr="http://iolavoroinocean.altervista.org/wp-content/uploads/2015/03/Meeting.jpg"/>
          <p:cNvPicPr>
            <a:picLocks noChangeAspect="1" noChangeArrowheads="1"/>
          </p:cNvPicPr>
          <p:nvPr/>
        </p:nvPicPr>
        <p:blipFill>
          <a:blip r:embed="rId4"/>
          <a:srcRect/>
          <a:stretch>
            <a:fillRect/>
          </a:stretch>
        </p:blipFill>
        <p:spPr bwMode="auto">
          <a:xfrm>
            <a:off x="8461420" y="4535488"/>
            <a:ext cx="3730580" cy="1465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115888"/>
            <a:ext cx="8688388" cy="1081087"/>
          </a:xfrm>
          <a:solidFill>
            <a:schemeClr val="accent6"/>
          </a:solidFill>
        </p:spPr>
        <p:txBody>
          <a:bodyPr>
            <a:normAutofit/>
          </a:bodyPr>
          <a:lstStyle/>
          <a:p>
            <a:r>
              <a:rPr lang="it-IT" smtClean="0">
                <a:latin typeface="Arial Narrow" pitchFamily="34" charset="0"/>
              </a:rPr>
              <a:t>Come sarà valutato un dirigente?</a:t>
            </a:r>
          </a:p>
        </p:txBody>
      </p:sp>
      <p:sp>
        <p:nvSpPr>
          <p:cNvPr id="44034" name="Segnaposto contenuto 2"/>
          <p:cNvSpPr>
            <a:spLocks noGrp="1"/>
          </p:cNvSpPr>
          <p:nvPr>
            <p:ph idx="4294967295"/>
          </p:nvPr>
        </p:nvSpPr>
        <p:spPr>
          <a:xfrm>
            <a:off x="0" y="1522413"/>
            <a:ext cx="12192000" cy="5075237"/>
          </a:xfrm>
        </p:spPr>
        <p:txBody>
          <a:bodyPr/>
          <a:lstStyle/>
          <a:p>
            <a:pPr marL="171450" indent="-171450">
              <a:lnSpc>
                <a:spcPct val="80000"/>
              </a:lnSpc>
              <a:buFont typeface="Arial" charset="0"/>
              <a:buNone/>
            </a:pPr>
            <a:r>
              <a:rPr lang="it-IT" sz="2300" smtClean="0">
                <a:latin typeface="Arial Narrow" pitchFamily="34" charset="0"/>
              </a:rPr>
              <a:t>              </a:t>
            </a:r>
          </a:p>
          <a:p>
            <a:pPr marL="171450" indent="-171450">
              <a:lnSpc>
                <a:spcPct val="80000"/>
              </a:lnSpc>
              <a:buFont typeface="Arial" charset="0"/>
              <a:buNone/>
            </a:pPr>
            <a:r>
              <a:rPr lang="it-IT" sz="2300" b="1" smtClean="0">
                <a:latin typeface="Arial Narrow" pitchFamily="34" charset="0"/>
              </a:rPr>
              <a:t>Gli indicatori per l’autovalutazione e la valutazione (Direttiva 36/2016) e Linee Guida </a:t>
            </a:r>
          </a:p>
          <a:p>
            <a:pPr marL="171450" indent="-171450">
              <a:lnSpc>
                <a:spcPct val="80000"/>
              </a:lnSpc>
              <a:buFont typeface="Arial" charset="0"/>
              <a:buNone/>
            </a:pPr>
            <a:endParaRPr lang="it-IT" sz="2300" b="1" smtClean="0">
              <a:latin typeface="Arial Narrow" pitchFamily="34" charset="0"/>
            </a:endParaRPr>
          </a:p>
          <a:p>
            <a:pPr marL="171450" indent="-171450">
              <a:lnSpc>
                <a:spcPct val="80000"/>
              </a:lnSpc>
              <a:buFont typeface="Calibri Light" pitchFamily="34" charset="0"/>
              <a:buAutoNum type="arabicPeriod"/>
            </a:pPr>
            <a:r>
              <a:rPr lang="it-IT" b="1" smtClean="0">
                <a:latin typeface="Arial Narrow" pitchFamily="34" charset="0"/>
              </a:rPr>
              <a:t>Identità</a:t>
            </a:r>
            <a:r>
              <a:rPr lang="it-IT" smtClean="0">
                <a:latin typeface="Arial Narrow" pitchFamily="34" charset="0"/>
              </a:rPr>
              <a:t>, orientamento strategico, politica dell’istituzione scolastica (lettera e)</a:t>
            </a:r>
          </a:p>
          <a:p>
            <a:pPr marL="171450" indent="-171450">
              <a:lnSpc>
                <a:spcPct val="80000"/>
              </a:lnSpc>
              <a:buFont typeface="Calibri Light" pitchFamily="34" charset="0"/>
              <a:buAutoNum type="arabicPeriod"/>
            </a:pPr>
            <a:r>
              <a:rPr lang="it-IT" smtClean="0">
                <a:latin typeface="Arial Narrow" pitchFamily="34" charset="0"/>
              </a:rPr>
              <a:t>Promozione </a:t>
            </a:r>
            <a:r>
              <a:rPr lang="it-IT" b="1" smtClean="0">
                <a:latin typeface="Arial Narrow" pitchFamily="34" charset="0"/>
              </a:rPr>
              <a:t>partecipazione</a:t>
            </a:r>
            <a:r>
              <a:rPr lang="it-IT" smtClean="0">
                <a:latin typeface="Arial Narrow" pitchFamily="34" charset="0"/>
              </a:rPr>
              <a:t>. Relazioni, legame col territorio (lettera e)</a:t>
            </a:r>
          </a:p>
          <a:p>
            <a:pPr marL="171450" indent="-171450">
              <a:lnSpc>
                <a:spcPct val="80000"/>
              </a:lnSpc>
              <a:buFont typeface="Calibri Light" pitchFamily="34" charset="0"/>
              <a:buAutoNum type="arabicPeriod"/>
            </a:pPr>
            <a:endParaRPr lang="it-IT" smtClean="0">
              <a:latin typeface="Arial Narrow" pitchFamily="34" charset="0"/>
            </a:endParaRPr>
          </a:p>
          <a:p>
            <a:pPr marL="171450" indent="-171450">
              <a:lnSpc>
                <a:spcPct val="80000"/>
              </a:lnSpc>
              <a:buFont typeface="Calibri Light" pitchFamily="34" charset="0"/>
              <a:buAutoNum type="arabicPeriod"/>
            </a:pPr>
            <a:r>
              <a:rPr lang="it-IT" smtClean="0">
                <a:latin typeface="Arial Narrow" pitchFamily="34" charset="0"/>
              </a:rPr>
              <a:t>Gestione risorse strumentali e finanziarie, </a:t>
            </a:r>
            <a:r>
              <a:rPr lang="it-IT" b="1" smtClean="0">
                <a:latin typeface="Arial Narrow" pitchFamily="34" charset="0"/>
              </a:rPr>
              <a:t>gestione</a:t>
            </a:r>
            <a:r>
              <a:rPr lang="it-IT" smtClean="0">
                <a:latin typeface="Arial Narrow" pitchFamily="34" charset="0"/>
              </a:rPr>
              <a:t> amministrativa e normativa (lettera a)</a:t>
            </a:r>
          </a:p>
          <a:p>
            <a:pPr marL="171450" indent="-171450">
              <a:lnSpc>
                <a:spcPct val="80000"/>
              </a:lnSpc>
              <a:buFont typeface="Calibri Light" pitchFamily="34" charset="0"/>
              <a:buAutoNum type="arabicPeriod"/>
            </a:pPr>
            <a:r>
              <a:rPr lang="it-IT" b="1" smtClean="0">
                <a:latin typeface="Arial Narrow" pitchFamily="34" charset="0"/>
              </a:rPr>
              <a:t>Monitoraggio</a:t>
            </a:r>
            <a:r>
              <a:rPr lang="it-IT" smtClean="0">
                <a:latin typeface="Arial Narrow" pitchFamily="34" charset="0"/>
              </a:rPr>
              <a:t>, valutazione e rendicontazione (lettera d) </a:t>
            </a:r>
          </a:p>
          <a:p>
            <a:pPr marL="171450" indent="-171450">
              <a:lnSpc>
                <a:spcPct val="80000"/>
              </a:lnSpc>
              <a:buFont typeface="Arial" charset="0"/>
              <a:buNone/>
            </a:pPr>
            <a:r>
              <a:rPr lang="it-IT" smtClean="0">
                <a:latin typeface="Arial Narrow" pitchFamily="34" charset="0"/>
              </a:rPr>
              <a:t>                                                                                                  pesano 60%</a:t>
            </a:r>
          </a:p>
          <a:p>
            <a:pPr marL="171450" indent="-171450">
              <a:lnSpc>
                <a:spcPct val="80000"/>
              </a:lnSpc>
              <a:buFont typeface="Arial" charset="0"/>
              <a:buNone/>
            </a:pPr>
            <a:endParaRPr lang="it-IT" smtClean="0">
              <a:latin typeface="Arial Narrow" pitchFamily="34" charset="0"/>
            </a:endParaRPr>
          </a:p>
          <a:p>
            <a:pPr marL="171450" indent="-171450">
              <a:lnSpc>
                <a:spcPct val="80000"/>
              </a:lnSpc>
              <a:buFont typeface="Arial" charset="0"/>
              <a:buNone/>
            </a:pPr>
            <a:r>
              <a:rPr lang="it-IT" smtClean="0">
                <a:latin typeface="Arial Narrow" pitchFamily="34" charset="0"/>
              </a:rPr>
              <a:t>5. Gestione valorizzazione e sviluppo delle </a:t>
            </a:r>
            <a:r>
              <a:rPr lang="it-IT" b="1" smtClean="0">
                <a:latin typeface="Arial Narrow" pitchFamily="34" charset="0"/>
              </a:rPr>
              <a:t>risorse professionali </a:t>
            </a:r>
            <a:r>
              <a:rPr lang="it-IT" smtClean="0">
                <a:latin typeface="Arial Narrow" pitchFamily="34" charset="0"/>
              </a:rPr>
              <a:t>(lettera b)</a:t>
            </a:r>
          </a:p>
          <a:p>
            <a:pPr marL="171450" indent="-171450">
              <a:lnSpc>
                <a:spcPct val="80000"/>
              </a:lnSpc>
              <a:buFont typeface="Arial" charset="0"/>
              <a:buNone/>
            </a:pPr>
            <a:r>
              <a:rPr lang="it-IT" smtClean="0">
                <a:latin typeface="Arial Narrow" pitchFamily="34" charset="0"/>
              </a:rPr>
              <a:t>                                                                                                  pesa 30%</a:t>
            </a:r>
          </a:p>
          <a:p>
            <a:pPr marL="171450" indent="-171450">
              <a:lnSpc>
                <a:spcPct val="80000"/>
              </a:lnSpc>
              <a:buFont typeface="Arial" charset="0"/>
              <a:buNone/>
            </a:pPr>
            <a:r>
              <a:rPr lang="it-IT" smtClean="0">
                <a:latin typeface="Arial Narrow" pitchFamily="34" charset="0"/>
              </a:rPr>
              <a:t>6. </a:t>
            </a:r>
            <a:r>
              <a:rPr lang="it-IT" b="1" smtClean="0">
                <a:latin typeface="Arial Narrow" pitchFamily="34" charset="0"/>
              </a:rPr>
              <a:t>Apprezzamento</a:t>
            </a:r>
            <a:r>
              <a:rPr lang="it-IT" smtClean="0">
                <a:latin typeface="Arial Narrow" pitchFamily="34" charset="0"/>
              </a:rPr>
              <a:t> dell’operato del dirigente (lettera c)</a:t>
            </a:r>
          </a:p>
          <a:p>
            <a:pPr marL="171450" indent="-171450">
              <a:lnSpc>
                <a:spcPct val="80000"/>
              </a:lnSpc>
              <a:buFont typeface="Arial" charset="0"/>
              <a:buNone/>
            </a:pPr>
            <a:r>
              <a:rPr lang="it-IT" smtClean="0">
                <a:latin typeface="Arial Narrow" pitchFamily="34" charset="0"/>
              </a:rPr>
              <a:t>                                                                                                  pesa 10% </a:t>
            </a:r>
          </a:p>
        </p:txBody>
      </p:sp>
      <p:pic>
        <p:nvPicPr>
          <p:cNvPr id="43012" name="Picture 6" descr="http://www.uniges3.net/juego/img/ramaA.png"/>
          <p:cNvPicPr>
            <a:picLocks noChangeAspect="1" noChangeArrowheads="1"/>
          </p:cNvPicPr>
          <p:nvPr/>
        </p:nvPicPr>
        <p:blipFill>
          <a:blip r:embed="rId2"/>
          <a:srcRect/>
          <a:stretch>
            <a:fillRect/>
          </a:stretch>
        </p:blipFill>
        <p:spPr bwMode="auto">
          <a:xfrm>
            <a:off x="8688388" y="441325"/>
            <a:ext cx="3168650" cy="1525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idx="4294967295"/>
          </p:nvPr>
        </p:nvSpPr>
        <p:spPr>
          <a:xfrm>
            <a:off x="0" y="765175"/>
            <a:ext cx="8256588" cy="792163"/>
          </a:xfrm>
        </p:spPr>
        <p:txBody>
          <a:bodyPr lIns="90000" tIns="45000" rIns="90000" bIns="45000" anchor="t"/>
          <a:lstStyle/>
          <a:p>
            <a:pPr algn="just" defTabSz="449263" eaLnBrk="1" hangingPunct="1">
              <a:lnSpc>
                <a:spcPct val="100000"/>
              </a:lnSpc>
              <a:tabLst>
                <a:tab pos="723900" algn="l"/>
                <a:tab pos="1447800" algn="l"/>
                <a:tab pos="2171700" algn="l"/>
                <a:tab pos="2895600" algn="l"/>
                <a:tab pos="3619500" algn="l"/>
                <a:tab pos="4343400" algn="l"/>
                <a:tab pos="5067300" algn="l"/>
                <a:tab pos="5791200" algn="l"/>
              </a:tabLst>
            </a:pPr>
            <a:r>
              <a:rPr lang="it-IT" altLang="it-IT" sz="2400" smtClean="0"/>
              <a:t>L’insegnante: da grande solista della didattica a membro di una comunità professionale</a:t>
            </a:r>
          </a:p>
        </p:txBody>
      </p:sp>
      <p:sp>
        <p:nvSpPr>
          <p:cNvPr id="47107" name="Text Box 2"/>
          <p:cNvSpPr txBox="1">
            <a:spLocks noChangeArrowheads="1"/>
          </p:cNvSpPr>
          <p:nvPr/>
        </p:nvSpPr>
        <p:spPr bwMode="auto">
          <a:xfrm>
            <a:off x="0" y="188913"/>
            <a:ext cx="11760200" cy="820737"/>
          </a:xfrm>
          <a:prstGeom prst="rect">
            <a:avLst/>
          </a:prstGeom>
          <a:noFill/>
          <a:ln w="9525">
            <a:noFill/>
            <a:round/>
            <a:headEnd/>
            <a:tailEnd/>
          </a:ln>
        </p:spPr>
        <p:txBody>
          <a:bodyPr lIns="90000" tIns="45000" rIns="90000" bIns="45000"/>
          <a:lstStyle/>
          <a:p>
            <a:pPr defTabSz="449263">
              <a:spcBef>
                <a:spcPts val="638"/>
              </a:spcBef>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altLang="it-IT" sz="3200">
                <a:latin typeface="Calibri" pitchFamily="34" charset="0"/>
              </a:rPr>
              <a:t>Come si cresce in professionalità</a:t>
            </a:r>
          </a:p>
        </p:txBody>
      </p:sp>
      <p:sp>
        <p:nvSpPr>
          <p:cNvPr id="47108" name="Text Box 3"/>
          <p:cNvSpPr txBox="1">
            <a:spLocks noChangeArrowheads="1"/>
          </p:cNvSpPr>
          <p:nvPr/>
        </p:nvSpPr>
        <p:spPr bwMode="auto">
          <a:xfrm>
            <a:off x="8737600" y="6356350"/>
            <a:ext cx="2844800" cy="365125"/>
          </a:xfrm>
          <a:prstGeom prst="rect">
            <a:avLst/>
          </a:prstGeom>
          <a:noFill/>
          <a:ln w="9525">
            <a:noFill/>
            <a:round/>
            <a:headEnd/>
            <a:tailEnd/>
          </a:ln>
        </p:spPr>
        <p:txBody>
          <a:bodyPr lIns="90000" tIns="45000" rIns="90000" bIns="45000"/>
          <a:lstStyle/>
          <a:p>
            <a:pPr defTabSz="449263">
              <a:spcBef>
                <a:spcPts val="1000"/>
              </a:spcBef>
              <a:buFont typeface="Arial" charset="0"/>
              <a:buNone/>
              <a:tabLst>
                <a:tab pos="723900" algn="l"/>
                <a:tab pos="1447800" algn="l"/>
              </a:tabLst>
            </a:pPr>
            <a:fld id="{C3F8A087-70EE-4176-92F2-516C2EFD464B}" type="slidenum">
              <a:rPr lang="it-IT" altLang="it-IT" sz="1600">
                <a:latin typeface="Calibri" pitchFamily="34" charset="0"/>
              </a:rPr>
              <a:pPr defTabSz="449263">
                <a:spcBef>
                  <a:spcPts val="1000"/>
                </a:spcBef>
                <a:buFont typeface="Arial" charset="0"/>
                <a:buNone/>
                <a:tabLst>
                  <a:tab pos="723900" algn="l"/>
                  <a:tab pos="1447800" algn="l"/>
                </a:tabLst>
              </a:pPr>
              <a:t>26</a:t>
            </a:fld>
            <a:endParaRPr lang="it-IT" altLang="it-IT" sz="1600">
              <a:latin typeface="Calibri" pitchFamily="34" charset="0"/>
            </a:endParaRPr>
          </a:p>
        </p:txBody>
      </p:sp>
      <p:sp>
        <p:nvSpPr>
          <p:cNvPr id="47109" name="Rectangle 4"/>
          <p:cNvSpPr>
            <a:spLocks noChangeArrowheads="1"/>
          </p:cNvSpPr>
          <p:nvPr/>
        </p:nvSpPr>
        <p:spPr bwMode="auto">
          <a:xfrm>
            <a:off x="4081463" y="2781300"/>
            <a:ext cx="8110537" cy="3748088"/>
          </a:xfrm>
          <a:prstGeom prst="rect">
            <a:avLst/>
          </a:prstGeom>
          <a:noFill/>
          <a:ln w="9525">
            <a:noFill/>
            <a:round/>
            <a:headEnd/>
            <a:tailEnd/>
          </a:ln>
        </p:spPr>
        <p:txBody>
          <a:bodyPr lIns="90000" tIns="45000" rIns="90000" bIns="45000">
            <a:spAutoFit/>
          </a:bodyPr>
          <a:lstStyle/>
          <a:p>
            <a:pPr marL="358775" indent="-358775" defTabSz="449263" hangingPunct="0">
              <a:spcBef>
                <a:spcPts val="1000"/>
              </a:spcBef>
              <a:buClr>
                <a:srgbClr val="00445C"/>
              </a:buClr>
              <a:buSzPct val="45000"/>
              <a:buFont typeface="Arial" charset="0"/>
              <a:buChar char="•"/>
              <a:tabLst>
                <a:tab pos="717550" algn="l"/>
                <a:tab pos="723900" algn="l"/>
                <a:tab pos="1447800" algn="l"/>
                <a:tab pos="2171700" algn="l"/>
                <a:tab pos="2895600" algn="l"/>
                <a:tab pos="3619500" algn="l"/>
                <a:tab pos="4343400" algn="l"/>
                <a:tab pos="5067300" algn="l"/>
                <a:tab pos="5791200" algn="l"/>
              </a:tabLst>
            </a:pPr>
            <a:r>
              <a:rPr lang="it-IT" altLang="it-IT" sz="2000">
                <a:latin typeface="Calibri" pitchFamily="34" charset="0"/>
              </a:rPr>
              <a:t>si prende cura della propria formazione</a:t>
            </a:r>
          </a:p>
          <a:p>
            <a:pPr marL="358775" indent="-358775" defTabSz="449263" hangingPunct="0">
              <a:spcBef>
                <a:spcPts val="1000"/>
              </a:spcBef>
              <a:buClr>
                <a:srgbClr val="006600"/>
              </a:buClr>
              <a:buSzPct val="45000"/>
              <a:buFont typeface="Arial" charset="0"/>
              <a:buChar char="•"/>
              <a:tabLst>
                <a:tab pos="717550" algn="l"/>
                <a:tab pos="723900" algn="l"/>
                <a:tab pos="1447800" algn="l"/>
                <a:tab pos="2171700" algn="l"/>
                <a:tab pos="2895600" algn="l"/>
                <a:tab pos="3619500" algn="l"/>
                <a:tab pos="4343400" algn="l"/>
                <a:tab pos="5067300" algn="l"/>
                <a:tab pos="5791200" algn="l"/>
              </a:tabLst>
            </a:pPr>
            <a:r>
              <a:rPr lang="it-IT" altLang="it-IT" sz="2000">
                <a:latin typeface="Calibri" pitchFamily="34" charset="0"/>
              </a:rPr>
              <a:t>gestisce una didattica efficace, partecipata, collaborativa</a:t>
            </a:r>
          </a:p>
          <a:p>
            <a:pPr marL="358775" indent="-358775" defTabSz="449263" hangingPunct="0">
              <a:spcBef>
                <a:spcPts val="1000"/>
              </a:spcBef>
              <a:buClr>
                <a:srgbClr val="8A6900"/>
              </a:buClr>
              <a:buSzPct val="45000"/>
              <a:buFont typeface="Arial" charset="0"/>
              <a:buChar char="•"/>
              <a:tabLst>
                <a:tab pos="717550" algn="l"/>
                <a:tab pos="723900" algn="l"/>
                <a:tab pos="1447800" algn="l"/>
                <a:tab pos="2171700" algn="l"/>
                <a:tab pos="2895600" algn="l"/>
                <a:tab pos="3619500" algn="l"/>
                <a:tab pos="4343400" algn="l"/>
                <a:tab pos="5067300" algn="l"/>
                <a:tab pos="5791200" algn="l"/>
              </a:tabLst>
            </a:pPr>
            <a:r>
              <a:rPr lang="it-IT" altLang="it-IT" sz="2000">
                <a:latin typeface="Calibri" pitchFamily="34" charset="0"/>
              </a:rPr>
              <a:t>verifica i risultati dei ragazzi e curva la didattica per migliorarli</a:t>
            </a:r>
          </a:p>
          <a:p>
            <a:pPr marL="358775" indent="-358775" defTabSz="449263" hangingPunct="0">
              <a:spcBef>
                <a:spcPts val="1000"/>
              </a:spcBef>
              <a:buClr>
                <a:srgbClr val="C00000"/>
              </a:buClr>
              <a:buSzPct val="45000"/>
              <a:buFont typeface="Arial" charset="0"/>
              <a:buChar char="•"/>
              <a:tabLst>
                <a:tab pos="717550" algn="l"/>
                <a:tab pos="723900" algn="l"/>
                <a:tab pos="1447800" algn="l"/>
                <a:tab pos="2171700" algn="l"/>
                <a:tab pos="2895600" algn="l"/>
                <a:tab pos="3619500" algn="l"/>
                <a:tab pos="4343400" algn="l"/>
                <a:tab pos="5067300" algn="l"/>
                <a:tab pos="5791200" algn="l"/>
              </a:tabLst>
            </a:pPr>
            <a:r>
              <a:rPr lang="it-IT" altLang="it-IT" sz="2000">
                <a:latin typeface="Calibri" pitchFamily="34" charset="0"/>
              </a:rPr>
              <a:t>condivide con i colleghi la progettualità</a:t>
            </a:r>
          </a:p>
          <a:p>
            <a:pPr marL="358775" indent="-358775" defTabSz="449263" hangingPunct="0">
              <a:spcBef>
                <a:spcPts val="1000"/>
              </a:spcBef>
              <a:buClr>
                <a:srgbClr val="00B050"/>
              </a:buClr>
              <a:buSzPct val="45000"/>
              <a:buFont typeface="Arial" charset="0"/>
              <a:buChar char="•"/>
              <a:tabLst>
                <a:tab pos="717550" algn="l"/>
                <a:tab pos="723900" algn="l"/>
                <a:tab pos="1447800" algn="l"/>
                <a:tab pos="2171700" algn="l"/>
                <a:tab pos="2895600" algn="l"/>
                <a:tab pos="3619500" algn="l"/>
                <a:tab pos="4343400" algn="l"/>
                <a:tab pos="5067300" algn="l"/>
                <a:tab pos="5791200" algn="l"/>
              </a:tabLst>
            </a:pPr>
            <a:r>
              <a:rPr lang="it-IT" altLang="it-IT" sz="2000">
                <a:latin typeface="Calibri" pitchFamily="34" charset="0"/>
              </a:rPr>
              <a:t>rendiconta il proprio lavoro ed è disponibile alla valutazione</a:t>
            </a:r>
          </a:p>
          <a:p>
            <a:pPr marL="358775" indent="-358775" defTabSz="449263" hangingPunct="0">
              <a:spcBef>
                <a:spcPts val="1000"/>
              </a:spcBef>
              <a:buClr>
                <a:srgbClr val="00B050"/>
              </a:buClr>
              <a:buSzPct val="45000"/>
              <a:buFont typeface="Arial" charset="0"/>
              <a:buChar char="•"/>
              <a:tabLst>
                <a:tab pos="717550" algn="l"/>
                <a:tab pos="723900" algn="l"/>
                <a:tab pos="1447800" algn="l"/>
                <a:tab pos="2171700" algn="l"/>
                <a:tab pos="2895600" algn="l"/>
                <a:tab pos="3619500" algn="l"/>
                <a:tab pos="4343400" algn="l"/>
                <a:tab pos="5067300" algn="l"/>
                <a:tab pos="5791200" algn="l"/>
              </a:tabLst>
            </a:pPr>
            <a:r>
              <a:rPr lang="it-IT" altLang="it-IT" sz="2000">
                <a:latin typeface="Calibri" pitchFamily="34" charset="0"/>
              </a:rPr>
              <a:t>si assume la responsabilità dei risultati della propria scuola...</a:t>
            </a:r>
          </a:p>
        </p:txBody>
      </p:sp>
      <p:sp>
        <p:nvSpPr>
          <p:cNvPr id="47110" name="Rectangle 5"/>
          <p:cNvSpPr>
            <a:spLocks noChangeArrowheads="1"/>
          </p:cNvSpPr>
          <p:nvPr/>
        </p:nvSpPr>
        <p:spPr bwMode="auto">
          <a:xfrm>
            <a:off x="0" y="2205038"/>
            <a:ext cx="10972800" cy="820737"/>
          </a:xfrm>
          <a:prstGeom prst="rect">
            <a:avLst/>
          </a:prstGeom>
          <a:noFill/>
          <a:ln w="9525">
            <a:noFill/>
            <a:round/>
            <a:headEnd/>
            <a:tailEnd/>
          </a:ln>
        </p:spPr>
        <p:txBody>
          <a:bodyPr/>
          <a:lstStyle/>
          <a:p>
            <a:pPr marL="342900" indent="-341313" defTabSz="449263">
              <a:spcBef>
                <a:spcPts val="363"/>
              </a:spcBef>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altLang="it-IT" sz="2400" b="1">
                <a:latin typeface="Calibri" pitchFamily="34" charset="0"/>
              </a:rPr>
              <a:t>Un insegnante diventa esperto se:</a:t>
            </a:r>
          </a:p>
        </p:txBody>
      </p:sp>
      <p:pic>
        <p:nvPicPr>
          <p:cNvPr id="47111" name="Picture 6"/>
          <p:cNvPicPr>
            <a:picLocks noChangeAspect="1" noChangeArrowheads="1"/>
          </p:cNvPicPr>
          <p:nvPr/>
        </p:nvPicPr>
        <p:blipFill>
          <a:blip r:embed="rId3"/>
          <a:srcRect/>
          <a:stretch>
            <a:fillRect/>
          </a:stretch>
        </p:blipFill>
        <p:spPr bwMode="auto">
          <a:xfrm>
            <a:off x="8401050" y="0"/>
            <a:ext cx="3790950" cy="1484313"/>
          </a:xfrm>
          <a:prstGeom prst="rect">
            <a:avLst/>
          </a:prstGeom>
          <a:noFill/>
          <a:ln w="9525">
            <a:noFill/>
            <a:round/>
            <a:headEnd/>
            <a:tailEnd/>
          </a:ln>
        </p:spPr>
      </p:pic>
      <p:pic>
        <p:nvPicPr>
          <p:cNvPr id="47112" name="Picture 7"/>
          <p:cNvPicPr>
            <a:picLocks noChangeAspect="1" noChangeArrowheads="1"/>
          </p:cNvPicPr>
          <p:nvPr/>
        </p:nvPicPr>
        <p:blipFill>
          <a:blip r:embed="rId4"/>
          <a:srcRect/>
          <a:stretch>
            <a:fillRect/>
          </a:stretch>
        </p:blipFill>
        <p:spPr bwMode="auto">
          <a:xfrm>
            <a:off x="241300" y="2781300"/>
            <a:ext cx="3810000" cy="38544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numero diapositiva 1"/>
          <p:cNvSpPr txBox="1">
            <a:spLocks noGrp="1"/>
          </p:cNvSpPr>
          <p:nvPr/>
        </p:nvSpPr>
        <p:spPr bwMode="auto">
          <a:xfrm>
            <a:off x="8737600" y="6356350"/>
            <a:ext cx="2844800" cy="365125"/>
          </a:xfrm>
          <a:prstGeom prst="rect">
            <a:avLst/>
          </a:prstGeom>
          <a:noFill/>
          <a:ln w="9525">
            <a:noFill/>
            <a:miter lim="800000"/>
            <a:headEnd/>
            <a:tailEnd/>
          </a:ln>
        </p:spPr>
        <p:txBody>
          <a:bodyPr anchor="ctr"/>
          <a:lstStyle/>
          <a:p>
            <a:pPr algn="r">
              <a:spcBef>
                <a:spcPts val="1000"/>
              </a:spcBef>
            </a:pPr>
            <a:fld id="{B78E7391-E8E9-4AEF-A132-2046AEBAA984}" type="slidenum">
              <a:rPr lang="it-IT" altLang="it-IT" sz="1000">
                <a:solidFill>
                  <a:srgbClr val="898989"/>
                </a:solidFill>
                <a:latin typeface="Calibri" pitchFamily="34" charset="0"/>
              </a:rPr>
              <a:pPr algn="r">
                <a:spcBef>
                  <a:spcPts val="1000"/>
                </a:spcBef>
              </a:pPr>
              <a:t>27</a:t>
            </a:fld>
            <a:endParaRPr lang="it-IT" altLang="it-IT" sz="1000">
              <a:solidFill>
                <a:srgbClr val="898989"/>
              </a:solidFill>
              <a:latin typeface="Calibri" pitchFamily="34" charset="0"/>
            </a:endParaRPr>
          </a:p>
        </p:txBody>
      </p:sp>
      <p:sp>
        <p:nvSpPr>
          <p:cNvPr id="50179" name="CasellaDiTesto 2"/>
          <p:cNvSpPr txBox="1">
            <a:spLocks noChangeArrowheads="1"/>
          </p:cNvSpPr>
          <p:nvPr/>
        </p:nvSpPr>
        <p:spPr bwMode="auto">
          <a:xfrm>
            <a:off x="0" y="0"/>
            <a:ext cx="11857038" cy="1016000"/>
          </a:xfrm>
          <a:prstGeom prst="rect">
            <a:avLst/>
          </a:prstGeom>
          <a:noFill/>
          <a:ln w="9525">
            <a:noFill/>
            <a:miter lim="800000"/>
            <a:headEnd/>
            <a:tailEnd/>
          </a:ln>
        </p:spPr>
        <p:txBody>
          <a:bodyPr>
            <a:spAutoFit/>
          </a:bodyPr>
          <a:lstStyle/>
          <a:p>
            <a:pPr>
              <a:spcBef>
                <a:spcPts val="1000"/>
              </a:spcBef>
            </a:pPr>
            <a:r>
              <a:rPr lang="it-IT" altLang="it-IT" sz="5400">
                <a:latin typeface="Agency FB"/>
              </a:rPr>
              <a:t>Gli standard professionali</a:t>
            </a:r>
          </a:p>
        </p:txBody>
      </p:sp>
      <p:sp>
        <p:nvSpPr>
          <p:cNvPr id="50180" name="Rectangle 1"/>
          <p:cNvSpPr>
            <a:spLocks noChangeArrowheads="1"/>
          </p:cNvSpPr>
          <p:nvPr/>
        </p:nvSpPr>
        <p:spPr bwMode="auto">
          <a:xfrm>
            <a:off x="7727950" y="1447800"/>
            <a:ext cx="3600450" cy="1373188"/>
          </a:xfrm>
          <a:prstGeom prst="rect">
            <a:avLst/>
          </a:prstGeom>
          <a:noFill/>
          <a:ln w="9525">
            <a:noFill/>
            <a:miter lim="800000"/>
            <a:headEnd/>
            <a:tailEnd/>
          </a:ln>
        </p:spPr>
        <p:txBody>
          <a:bodyPr anchor="ctr">
            <a:spAutoFit/>
          </a:bodyPr>
          <a:lstStyle/>
          <a:p>
            <a:pPr>
              <a:spcBef>
                <a:spcPts val="1000"/>
              </a:spcBef>
            </a:pPr>
            <a:r>
              <a:rPr lang="it-IT" altLang="it-IT" sz="2400">
                <a:latin typeface="Agency FB"/>
              </a:rPr>
              <a:t>Prendersi cura degli allievi e della classe</a:t>
            </a:r>
          </a:p>
        </p:txBody>
      </p:sp>
      <p:pic>
        <p:nvPicPr>
          <p:cNvPr id="50181" name="Picture 2" descr="http://www.isem.es/centro/isem/files/image/trabajoenequipo.png"/>
          <p:cNvPicPr>
            <a:picLocks noChangeAspect="1" noChangeArrowheads="1"/>
          </p:cNvPicPr>
          <p:nvPr/>
        </p:nvPicPr>
        <p:blipFill>
          <a:blip r:embed="rId2"/>
          <a:srcRect/>
          <a:stretch>
            <a:fillRect/>
          </a:stretch>
        </p:blipFill>
        <p:spPr bwMode="auto">
          <a:xfrm>
            <a:off x="0" y="1125538"/>
            <a:ext cx="7632700" cy="1871662"/>
          </a:xfrm>
          <a:prstGeom prst="rect">
            <a:avLst/>
          </a:prstGeom>
          <a:noFill/>
          <a:ln w="9525">
            <a:noFill/>
            <a:miter lim="800000"/>
            <a:headEnd/>
            <a:tailEnd/>
          </a:ln>
        </p:spPr>
      </p:pic>
      <p:sp>
        <p:nvSpPr>
          <p:cNvPr id="50182" name="Rectangle 1"/>
          <p:cNvSpPr>
            <a:spLocks noChangeArrowheads="1"/>
          </p:cNvSpPr>
          <p:nvPr/>
        </p:nvSpPr>
        <p:spPr bwMode="auto">
          <a:xfrm>
            <a:off x="2017713" y="3357563"/>
            <a:ext cx="3214687" cy="1200150"/>
          </a:xfrm>
          <a:prstGeom prst="rect">
            <a:avLst/>
          </a:prstGeom>
          <a:noFill/>
          <a:ln w="9525">
            <a:noFill/>
            <a:miter lim="800000"/>
            <a:headEnd/>
            <a:tailEnd/>
          </a:ln>
        </p:spPr>
        <p:txBody>
          <a:bodyPr anchor="ctr">
            <a:spAutoFit/>
          </a:bodyPr>
          <a:lstStyle/>
          <a:p>
            <a:pPr algn="r">
              <a:spcBef>
                <a:spcPts val="1000"/>
              </a:spcBef>
            </a:pPr>
            <a:r>
              <a:rPr lang="it-IT" altLang="it-IT" sz="3200">
                <a:latin typeface="Agency FB"/>
              </a:rPr>
              <a:t>Prendersi cura della scuola</a:t>
            </a:r>
          </a:p>
        </p:txBody>
      </p:sp>
      <p:sp>
        <p:nvSpPr>
          <p:cNvPr id="50183" name="Rectangle 1"/>
          <p:cNvSpPr>
            <a:spLocks noChangeArrowheads="1"/>
          </p:cNvSpPr>
          <p:nvPr/>
        </p:nvSpPr>
        <p:spPr bwMode="auto">
          <a:xfrm>
            <a:off x="6769100" y="5300663"/>
            <a:ext cx="5422900" cy="1200150"/>
          </a:xfrm>
          <a:prstGeom prst="rect">
            <a:avLst/>
          </a:prstGeom>
          <a:noFill/>
          <a:ln w="9525">
            <a:noFill/>
            <a:miter lim="800000"/>
            <a:headEnd/>
            <a:tailEnd/>
          </a:ln>
        </p:spPr>
        <p:txBody>
          <a:bodyPr anchor="ctr">
            <a:spAutoFit/>
          </a:bodyPr>
          <a:lstStyle/>
          <a:p>
            <a:pPr>
              <a:spcBef>
                <a:spcPts val="1000"/>
              </a:spcBef>
            </a:pPr>
            <a:r>
              <a:rPr lang="it-IT" altLang="it-IT" sz="3200">
                <a:latin typeface="Agency FB"/>
              </a:rPr>
              <a:t>Prendersi cura della propria formazione</a:t>
            </a:r>
          </a:p>
        </p:txBody>
      </p:sp>
      <p:pic>
        <p:nvPicPr>
          <p:cNvPr id="50184" name="Picture 4" descr="https://altrimenti.files.wordpress.com/2011/09/scuola_materna.jpg"/>
          <p:cNvPicPr>
            <a:picLocks noChangeAspect="1" noChangeArrowheads="1"/>
          </p:cNvPicPr>
          <p:nvPr/>
        </p:nvPicPr>
        <p:blipFill>
          <a:blip r:embed="rId3"/>
          <a:srcRect/>
          <a:stretch>
            <a:fillRect/>
          </a:stretch>
        </p:blipFill>
        <p:spPr bwMode="auto">
          <a:xfrm>
            <a:off x="5713413" y="2997200"/>
            <a:ext cx="6238875" cy="2087563"/>
          </a:xfrm>
          <a:prstGeom prst="rect">
            <a:avLst/>
          </a:prstGeom>
          <a:noFill/>
          <a:ln w="9525">
            <a:noFill/>
            <a:miter lim="800000"/>
            <a:headEnd/>
            <a:tailEnd/>
          </a:ln>
        </p:spPr>
      </p:pic>
      <p:pic>
        <p:nvPicPr>
          <p:cNvPr id="50185" name="Picture 6" descr="http://www.forli24ore.it/sites/default/files/imagecache/galleria_big/photos/2013-09-12/insegnanti-formazione-hera.jpg"/>
          <p:cNvPicPr>
            <a:picLocks noChangeAspect="1" noChangeArrowheads="1"/>
          </p:cNvPicPr>
          <p:nvPr/>
        </p:nvPicPr>
        <p:blipFill>
          <a:blip r:embed="rId4"/>
          <a:srcRect/>
          <a:stretch>
            <a:fillRect/>
          </a:stretch>
        </p:blipFill>
        <p:spPr bwMode="auto">
          <a:xfrm>
            <a:off x="0" y="5014913"/>
            <a:ext cx="6383338" cy="1843087"/>
          </a:xfrm>
          <a:prstGeom prst="rect">
            <a:avLst/>
          </a:prstGeom>
          <a:noFill/>
          <a:ln w="9525">
            <a:noFill/>
            <a:miter lim="800000"/>
            <a:headEnd/>
            <a:tailEnd/>
          </a:ln>
        </p:spPr>
      </p:pic>
      <p:pic>
        <p:nvPicPr>
          <p:cNvPr id="50186" name="Picture 2" descr="http://www.isem.es/centro/isem/files/image/trabajoenequipo.png"/>
          <p:cNvPicPr>
            <a:picLocks noChangeAspect="1" noChangeArrowheads="1"/>
          </p:cNvPicPr>
          <p:nvPr/>
        </p:nvPicPr>
        <p:blipFill>
          <a:blip r:embed="rId2"/>
          <a:srcRect/>
          <a:stretch>
            <a:fillRect/>
          </a:stretch>
        </p:blipFill>
        <p:spPr bwMode="auto">
          <a:xfrm>
            <a:off x="0" y="1125538"/>
            <a:ext cx="7632700" cy="1871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orioli.gov.it/Pb/Filez/1331820841K151401.jpg"/>
          <p:cNvPicPr>
            <a:picLocks noChangeAspect="1" noChangeArrowheads="1"/>
          </p:cNvPicPr>
          <p:nvPr/>
        </p:nvPicPr>
        <p:blipFill>
          <a:blip r:embed="rId2"/>
          <a:srcRect/>
          <a:stretch>
            <a:fillRect/>
          </a:stretch>
        </p:blipFill>
        <p:spPr bwMode="auto">
          <a:xfrm>
            <a:off x="7364413" y="1544638"/>
            <a:ext cx="4827587" cy="1214437"/>
          </a:xfrm>
          <a:prstGeom prst="rect">
            <a:avLst/>
          </a:prstGeom>
          <a:noFill/>
          <a:ln w="9525">
            <a:noFill/>
            <a:miter lim="800000"/>
            <a:headEnd/>
            <a:tailEnd/>
          </a:ln>
        </p:spPr>
      </p:pic>
      <p:sp>
        <p:nvSpPr>
          <p:cNvPr id="2" name="Titolo 1"/>
          <p:cNvSpPr>
            <a:spLocks noGrp="1"/>
          </p:cNvSpPr>
          <p:nvPr>
            <p:ph type="title" idx="4294967295"/>
          </p:nvPr>
        </p:nvSpPr>
        <p:spPr>
          <a:xfrm>
            <a:off x="96551" y="77308"/>
            <a:ext cx="12087056" cy="1108314"/>
          </a:xfrm>
          <a:noFill/>
          <a:extLst/>
        </p:spPr>
        <p:txBody>
          <a:bodyPr rtlCol="0">
            <a:normAutofit fontScale="90000"/>
            <a:scene3d>
              <a:camera prst="orthographicFront"/>
              <a:lightRig rig="soft" dir="t">
                <a:rot lat="0" lon="0" rev="15600000"/>
              </a:lightRig>
            </a:scene3d>
            <a:sp3d extrusionH="57150" prstMaterial="softEdge">
              <a:bevelT w="25400" h="38100"/>
            </a:sp3d>
          </a:bodyPr>
          <a:lstStyle/>
          <a:p>
            <a:pPr eaLnBrk="1" fontAlgn="auto" hangingPunct="1">
              <a:spcAft>
                <a:spcPts val="0"/>
              </a:spcAft>
              <a:defRPr/>
            </a:pPr>
            <a:r>
              <a:rPr lang="it-IT" sz="4800" b="1" spc="-100" dirty="0" smtClean="0">
                <a:ln/>
                <a:solidFill>
                  <a:schemeClr val="accent4">
                    <a:lumMod val="50000"/>
                  </a:schemeClr>
                </a:solidFill>
                <a:latin typeface="Arial Narrow" pitchFamily="34" charset="0"/>
              </a:rPr>
              <a:t>Lo schema del bilancio delle competenze</a:t>
            </a:r>
            <a:br>
              <a:rPr lang="it-IT" sz="4800" b="1" spc="-100" dirty="0" smtClean="0">
                <a:ln/>
                <a:solidFill>
                  <a:schemeClr val="accent4">
                    <a:lumMod val="50000"/>
                  </a:schemeClr>
                </a:solidFill>
                <a:latin typeface="Arial Narrow" pitchFamily="34" charset="0"/>
              </a:rPr>
            </a:br>
            <a:r>
              <a:rPr lang="it-IT" sz="2000" dirty="0" smtClean="0">
                <a:latin typeface="Arial Narrow" pitchFamily="34" charset="0"/>
              </a:rPr>
              <a:t>Fonte: INDIRE-MIUR, </a:t>
            </a:r>
            <a:r>
              <a:rPr lang="it-IT" sz="2000" i="1" dirty="0" smtClean="0">
                <a:latin typeface="Arial Narrow" pitchFamily="34" charset="0"/>
              </a:rPr>
              <a:t>Bilancio di Competenze</a:t>
            </a:r>
            <a:r>
              <a:rPr lang="it-IT" sz="2000" dirty="0" smtClean="0">
                <a:latin typeface="Arial Narrow" pitchFamily="34" charset="0"/>
              </a:rPr>
              <a:t>, 2016.</a:t>
            </a:r>
            <a:r>
              <a:rPr lang="it-IT" dirty="0" smtClean="0"/>
              <a:t/>
            </a:r>
            <a:br>
              <a:rPr lang="it-IT" dirty="0" smtClean="0"/>
            </a:br>
            <a:endParaRPr lang="it-IT" sz="4800" b="1" spc="-100" dirty="0">
              <a:ln/>
              <a:solidFill>
                <a:schemeClr val="accent4">
                  <a:lumMod val="50000"/>
                </a:schemeClr>
              </a:solidFill>
              <a:latin typeface="Arial Narrow" pitchFamily="34" charset="0"/>
            </a:endParaRPr>
          </a:p>
        </p:txBody>
      </p:sp>
      <p:cxnSp>
        <p:nvCxnSpPr>
          <p:cNvPr id="13" name="Connettore 1 12"/>
          <p:cNvCxnSpPr/>
          <p:nvPr/>
        </p:nvCxnSpPr>
        <p:spPr>
          <a:xfrm>
            <a:off x="0" y="6858000"/>
            <a:ext cx="12192000" cy="0"/>
          </a:xfrm>
          <a:prstGeom prst="line">
            <a:avLst/>
          </a:prstGeom>
          <a:ln w="38100"/>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graphicFrame>
        <p:nvGraphicFramePr>
          <p:cNvPr id="98320" name="Group 16"/>
          <p:cNvGraphicFramePr>
            <a:graphicFrameLocks noGrp="1"/>
          </p:cNvGraphicFramePr>
          <p:nvPr/>
        </p:nvGraphicFramePr>
        <p:xfrm>
          <a:off x="-17463" y="1103313"/>
          <a:ext cx="12209463" cy="5219702"/>
        </p:xfrm>
        <a:graphic>
          <a:graphicData uri="http://schemas.openxmlformats.org/drawingml/2006/table">
            <a:tbl>
              <a:tblPr/>
              <a:tblGrid>
                <a:gridCol w="12209463"/>
              </a:tblGrid>
              <a:tr h="322263">
                <a:tc>
                  <a:txBody>
                    <a:bodyPr/>
                    <a:lstStyle/>
                    <a:p>
                      <a:pPr marL="0" marR="0" lvl="0" indent="0" algn="l" defTabSz="914400" rtl="0" eaLnBrk="0" fontAlgn="base" latinLnBrk="0" hangingPunct="0">
                        <a:lnSpc>
                          <a:spcPct val="90000"/>
                        </a:lnSpc>
                        <a:spcBef>
                          <a:spcPts val="200"/>
                        </a:spcBef>
                        <a:spcAft>
                          <a:spcPts val="200"/>
                        </a:spcAft>
                        <a:buClrTx/>
                        <a:buSzTx/>
                        <a:buFont typeface="Arial" charset="0"/>
                        <a:buNone/>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I. </a:t>
                      </a:r>
                      <a:r>
                        <a:rPr kumimoji="0" lang="it-IT" altLang="it-IT" sz="1800" b="1" i="0" u="none" strike="noStrike" cap="none" normalizeH="0" baseline="0" smtClean="0">
                          <a:ln>
                            <a:noFill/>
                          </a:ln>
                          <a:solidFill>
                            <a:schemeClr val="tx1"/>
                          </a:solidFill>
                          <a:effectLst/>
                          <a:latin typeface="Arial Narrow" pitchFamily="34" charset="0"/>
                          <a:cs typeface="Times New Roman" pitchFamily="18" charset="0"/>
                        </a:rPr>
                        <a:t>Area delle competenze relative all’insegnamento</a:t>
                      </a: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 (Didattica) </a:t>
                      </a:r>
                    </a:p>
                  </a:txBody>
                  <a:tcPr marL="68580" marR="68580" marT="0" marB="0" horzOverflow="overflow">
                    <a:lnL>
                      <a:noFill/>
                    </a:lnL>
                    <a:lnR>
                      <a:noFill/>
                    </a:lnR>
                    <a:lnT>
                      <a:noFill/>
                    </a:lnT>
                    <a:lnB>
                      <a:noFill/>
                    </a:lnB>
                    <a:lnTlToBr>
                      <a:noFill/>
                    </a:lnTlToBr>
                    <a:lnBlToTr>
                      <a:noFill/>
                    </a:lnBlToTr>
                    <a:solidFill>
                      <a:srgbClr val="DAEEF3"/>
                    </a:solidFill>
                  </a:tcPr>
                </a:tc>
              </a:tr>
              <a:tr h="1463675">
                <a:tc>
                  <a:txBody>
                    <a:bodyPr/>
                    <a:lstStyle/>
                    <a:p>
                      <a:pPr marL="228600" marR="0" lvl="0" indent="-228600" algn="l" defTabSz="914400" rtl="0" eaLnBrk="0" fontAlgn="base" latinLnBrk="0" hangingPunct="0">
                        <a:lnSpc>
                          <a:spcPct val="90000"/>
                        </a:lnSpc>
                        <a:spcBef>
                          <a:spcPts val="200"/>
                        </a:spcBef>
                        <a:spcAft>
                          <a:spcPts val="200"/>
                        </a:spcAft>
                        <a:buClrTx/>
                        <a:buSzTx/>
                        <a:buFont typeface="Century Gothic" pitchFamily="34" charset="0"/>
                        <a:buAutoNum type="alphaLcParenR"/>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Organizzare le situazioni di apprendimento </a:t>
                      </a:r>
                    </a:p>
                    <a:p>
                      <a:pPr marL="228600" marR="0" lvl="0" indent="-228600" algn="l" defTabSz="914400" rtl="0" eaLnBrk="0" fontAlgn="base" latinLnBrk="0" hangingPunct="0">
                        <a:lnSpc>
                          <a:spcPct val="90000"/>
                        </a:lnSpc>
                        <a:spcBef>
                          <a:spcPts val="200"/>
                        </a:spcBef>
                        <a:spcAft>
                          <a:spcPts val="200"/>
                        </a:spcAft>
                        <a:buClrTx/>
                        <a:buSzTx/>
                        <a:buFont typeface="Century Gothic" pitchFamily="34" charset="0"/>
                        <a:buAutoNum type="alphaLcParenR"/>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Osservare e valutare gli allievi secondo un approccio formativo </a:t>
                      </a:r>
                    </a:p>
                    <a:p>
                      <a:pPr marL="228600" marR="0" lvl="0" indent="-228600" algn="l" defTabSz="914400" rtl="0" eaLnBrk="0" fontAlgn="base" latinLnBrk="0" hangingPunct="0">
                        <a:lnSpc>
                          <a:spcPct val="90000"/>
                        </a:lnSpc>
                        <a:spcBef>
                          <a:spcPts val="200"/>
                        </a:spcBef>
                        <a:spcAft>
                          <a:spcPts val="200"/>
                        </a:spcAft>
                        <a:buClrTx/>
                        <a:buSzTx/>
                        <a:buFont typeface="Century Gothic" pitchFamily="34" charset="0"/>
                        <a:buAutoNum type="alphaLcParenR"/>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Coinvolgere gli studenti nel loro apprendimento e nel loro lavoro </a:t>
                      </a:r>
                    </a:p>
                  </a:txBody>
                  <a:tcPr marL="68580" marR="68580" marT="0" marB="0" horzOverflow="overflow">
                    <a:lnL>
                      <a:noFill/>
                    </a:lnL>
                    <a:lnR>
                      <a:noFill/>
                    </a:lnR>
                    <a:lnT>
                      <a:noFill/>
                    </a:lnT>
                    <a:lnB>
                      <a:noFill/>
                    </a:lnB>
                    <a:lnTlToBr>
                      <a:noFill/>
                    </a:lnTlToBr>
                    <a:lnBlToTr>
                      <a:noFill/>
                    </a:lnBlToTr>
                    <a:noFill/>
                  </a:tcPr>
                </a:tc>
              </a:tr>
              <a:tr h="322263">
                <a:tc>
                  <a:txBody>
                    <a:bodyPr/>
                    <a:lstStyle/>
                    <a:p>
                      <a:pPr marL="0" marR="0" lvl="0" indent="0" algn="l" defTabSz="914400" rtl="0" eaLnBrk="0" fontAlgn="base" latinLnBrk="0" hangingPunct="0">
                        <a:lnSpc>
                          <a:spcPct val="90000"/>
                        </a:lnSpc>
                        <a:spcBef>
                          <a:spcPts val="200"/>
                        </a:spcBef>
                        <a:spcAft>
                          <a:spcPts val="200"/>
                        </a:spcAft>
                        <a:buClrTx/>
                        <a:buSzTx/>
                        <a:buFont typeface="Arial" charset="0"/>
                        <a:buNone/>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II. </a:t>
                      </a:r>
                      <a:r>
                        <a:rPr kumimoji="0" lang="it-IT" altLang="it-IT" sz="1800" b="1" i="0" u="none" strike="noStrike" cap="none" normalizeH="0" baseline="0" smtClean="0">
                          <a:ln>
                            <a:noFill/>
                          </a:ln>
                          <a:solidFill>
                            <a:schemeClr val="tx1"/>
                          </a:solidFill>
                          <a:effectLst/>
                          <a:latin typeface="Arial Narrow" pitchFamily="34" charset="0"/>
                          <a:cs typeface="Times New Roman" pitchFamily="18" charset="0"/>
                        </a:rPr>
                        <a:t>Area delle competenze relative alla partecipazione scolastica</a:t>
                      </a: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 (Organizzazione) </a:t>
                      </a:r>
                    </a:p>
                  </a:txBody>
                  <a:tcPr marL="68580" marR="68580" marT="0" marB="0" horzOverflow="overflow">
                    <a:lnL>
                      <a:noFill/>
                    </a:lnL>
                    <a:lnR>
                      <a:noFill/>
                    </a:lnR>
                    <a:lnT>
                      <a:noFill/>
                    </a:lnT>
                    <a:lnB>
                      <a:noFill/>
                    </a:lnB>
                    <a:lnTlToBr>
                      <a:noFill/>
                    </a:lnTlToBr>
                    <a:lnBlToTr>
                      <a:noFill/>
                    </a:lnBlToTr>
                    <a:solidFill>
                      <a:srgbClr val="DAEEF3"/>
                    </a:solidFill>
                  </a:tcPr>
                </a:tc>
              </a:tr>
              <a:tr h="1463675">
                <a:tc>
                  <a:txBody>
                    <a:bodyPr/>
                    <a:lstStyle/>
                    <a:p>
                      <a:pPr marL="0" marR="0" lvl="0" indent="1588" algn="l" defTabSz="914400" rtl="0" eaLnBrk="0" fontAlgn="base" latinLnBrk="0" hangingPunct="0">
                        <a:lnSpc>
                          <a:spcPct val="90000"/>
                        </a:lnSpc>
                        <a:spcBef>
                          <a:spcPts val="200"/>
                        </a:spcBef>
                        <a:spcAft>
                          <a:spcPts val="200"/>
                        </a:spcAft>
                        <a:buClrTx/>
                        <a:buSzTx/>
                        <a:buFont typeface="Arial" charset="0"/>
                        <a:buNone/>
                        <a:tabLst>
                          <a:tab pos="441325" algn="l"/>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d) 	Lavorare in gruppo tra insegnanti </a:t>
                      </a:r>
                    </a:p>
                    <a:p>
                      <a:pPr marL="0" marR="0" lvl="0" indent="1588" algn="l" defTabSz="914400" rtl="0" eaLnBrk="0" fontAlgn="base" latinLnBrk="0" hangingPunct="0">
                        <a:lnSpc>
                          <a:spcPct val="90000"/>
                        </a:lnSpc>
                        <a:spcBef>
                          <a:spcPts val="200"/>
                        </a:spcBef>
                        <a:spcAft>
                          <a:spcPts val="200"/>
                        </a:spcAft>
                        <a:buClrTx/>
                        <a:buSzTx/>
                        <a:buFont typeface="Arial" charset="0"/>
                        <a:buNone/>
                        <a:tabLst>
                          <a:tab pos="441325" algn="l"/>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e) 	Partecipare alla gestione della scuola </a:t>
                      </a:r>
                    </a:p>
                    <a:p>
                      <a:pPr marL="0" marR="0" lvl="0" indent="1588" algn="l" defTabSz="914400" rtl="0" eaLnBrk="0" fontAlgn="base" latinLnBrk="0" hangingPunct="0">
                        <a:lnSpc>
                          <a:spcPct val="90000"/>
                        </a:lnSpc>
                        <a:spcBef>
                          <a:spcPts val="200"/>
                        </a:spcBef>
                        <a:spcAft>
                          <a:spcPts val="200"/>
                        </a:spcAft>
                        <a:buClrTx/>
                        <a:buSzTx/>
                        <a:buFont typeface="Arial" charset="0"/>
                        <a:buNone/>
                        <a:tabLst>
                          <a:tab pos="441325" algn="l"/>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f) 	Informare e coinvolgere i genitori </a:t>
                      </a:r>
                    </a:p>
                  </a:txBody>
                  <a:tcPr marL="68580" marR="68580" marT="0" marB="0" horzOverflow="overflow">
                    <a:lnL>
                      <a:noFill/>
                    </a:lnL>
                    <a:lnR>
                      <a:noFill/>
                    </a:lnR>
                    <a:lnT>
                      <a:noFill/>
                    </a:lnT>
                    <a:lnB>
                      <a:noFill/>
                    </a:lnB>
                    <a:lnTlToBr>
                      <a:noFill/>
                    </a:lnTlToBr>
                    <a:lnBlToTr>
                      <a:noFill/>
                    </a:lnBlToTr>
                    <a:noFill/>
                  </a:tcPr>
                </a:tc>
              </a:tr>
              <a:tr h="322263">
                <a:tc>
                  <a:txBody>
                    <a:bodyPr/>
                    <a:lstStyle/>
                    <a:p>
                      <a:pPr marL="0" marR="0" lvl="0" indent="0" algn="l" defTabSz="914400" rtl="0" eaLnBrk="0" fontAlgn="base" latinLnBrk="0" hangingPunct="0">
                        <a:lnSpc>
                          <a:spcPct val="90000"/>
                        </a:lnSpc>
                        <a:spcBef>
                          <a:spcPts val="200"/>
                        </a:spcBef>
                        <a:spcAft>
                          <a:spcPts val="200"/>
                        </a:spcAft>
                        <a:buClrTx/>
                        <a:buSzTx/>
                        <a:buFont typeface="Arial" charset="0"/>
                        <a:buNone/>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III. </a:t>
                      </a:r>
                      <a:r>
                        <a:rPr kumimoji="0" lang="it-IT" altLang="it-IT" sz="1800" b="1" i="0" u="none" strike="noStrike" cap="none" normalizeH="0" baseline="0" smtClean="0">
                          <a:ln>
                            <a:noFill/>
                          </a:ln>
                          <a:solidFill>
                            <a:schemeClr val="tx1"/>
                          </a:solidFill>
                          <a:effectLst/>
                          <a:latin typeface="Arial Narrow" pitchFamily="34" charset="0"/>
                          <a:cs typeface="Times New Roman" pitchFamily="18" charset="0"/>
                        </a:rPr>
                        <a:t>Area delle competenze relative alla propria formazione</a:t>
                      </a: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 (Professionalità) </a:t>
                      </a:r>
                    </a:p>
                  </a:txBody>
                  <a:tcPr marL="68580" marR="68580" marT="0" marB="0" horzOverflow="overflow">
                    <a:lnL>
                      <a:noFill/>
                    </a:lnL>
                    <a:lnR>
                      <a:noFill/>
                    </a:lnR>
                    <a:lnT>
                      <a:noFill/>
                    </a:lnT>
                    <a:lnB>
                      <a:noFill/>
                    </a:lnB>
                    <a:lnTlToBr>
                      <a:noFill/>
                    </a:lnTlToBr>
                    <a:lnBlToTr>
                      <a:noFill/>
                    </a:lnBlToTr>
                    <a:solidFill>
                      <a:srgbClr val="DAEEF3"/>
                    </a:solidFill>
                  </a:tcPr>
                </a:tc>
              </a:tr>
              <a:tr h="1325563">
                <a:tc>
                  <a:txBody>
                    <a:bodyPr/>
                    <a:lstStyle/>
                    <a:p>
                      <a:pPr marL="361950" marR="0" lvl="0" indent="-361950" algn="l" defTabSz="914400" rtl="0" eaLnBrk="0" fontAlgn="base" latinLnBrk="0" hangingPunct="0">
                        <a:lnSpc>
                          <a:spcPct val="90000"/>
                        </a:lnSpc>
                        <a:spcBef>
                          <a:spcPts val="200"/>
                        </a:spcBef>
                        <a:spcAft>
                          <a:spcPts val="200"/>
                        </a:spcAft>
                        <a:buClrTx/>
                        <a:buSzTx/>
                        <a:buFont typeface="Arial" charset="0"/>
                        <a:buNone/>
                        <a:tabLst>
                          <a:tab pos="361950" algn="l"/>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g) 	Affrontare i doveri e i problemi etici della professione </a:t>
                      </a:r>
                    </a:p>
                    <a:p>
                      <a:pPr marL="361950" marR="0" lvl="0" indent="-361950" algn="l" defTabSz="914400" rtl="0" eaLnBrk="0" fontAlgn="base" latinLnBrk="0" hangingPunct="0">
                        <a:lnSpc>
                          <a:spcPct val="90000"/>
                        </a:lnSpc>
                        <a:spcBef>
                          <a:spcPts val="200"/>
                        </a:spcBef>
                        <a:spcAft>
                          <a:spcPts val="200"/>
                        </a:spcAft>
                        <a:buClrTx/>
                        <a:buSzTx/>
                        <a:buFontTx/>
                        <a:buAutoNum type="alphaLcParenR" startAt="8"/>
                        <a:tabLst>
                          <a:tab pos="361950" algn="l"/>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Servirsi delle nuove tecnologie per le attivitàprogettuali, </a:t>
                      </a:r>
                    </a:p>
                    <a:p>
                      <a:pPr marL="361950" marR="0" lvl="0" indent="-361950" algn="l" defTabSz="914400" rtl="0" eaLnBrk="0" fontAlgn="base" latinLnBrk="0" hangingPunct="0">
                        <a:lnSpc>
                          <a:spcPct val="90000"/>
                        </a:lnSpc>
                        <a:spcBef>
                          <a:spcPts val="200"/>
                        </a:spcBef>
                        <a:spcAft>
                          <a:spcPts val="200"/>
                        </a:spcAft>
                        <a:buClrTx/>
                        <a:buSzTx/>
                        <a:buFont typeface="Arial" charset="0"/>
                        <a:buNone/>
                        <a:tabLst>
                          <a:tab pos="361950" algn="l"/>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      organizzative e formative </a:t>
                      </a:r>
                    </a:p>
                    <a:p>
                      <a:pPr marL="361950" marR="0" lvl="0" indent="-361950" algn="l" defTabSz="914400" rtl="0" eaLnBrk="0" fontAlgn="base" latinLnBrk="0" hangingPunct="0">
                        <a:lnSpc>
                          <a:spcPct val="90000"/>
                        </a:lnSpc>
                        <a:spcBef>
                          <a:spcPts val="200"/>
                        </a:spcBef>
                        <a:spcAft>
                          <a:spcPts val="200"/>
                        </a:spcAft>
                        <a:buClrTx/>
                        <a:buSzTx/>
                        <a:buFont typeface="Arial" charset="0"/>
                        <a:buNone/>
                        <a:tabLst>
                          <a:tab pos="361950" algn="l"/>
                        </a:tabLst>
                      </a:pPr>
                      <a:r>
                        <a:rPr kumimoji="0" lang="it-IT" altLang="it-IT" sz="1800" b="0" i="0" u="none" strike="noStrike" cap="none" normalizeH="0" baseline="0" smtClean="0">
                          <a:ln>
                            <a:noFill/>
                          </a:ln>
                          <a:solidFill>
                            <a:schemeClr val="tx1"/>
                          </a:solidFill>
                          <a:effectLst/>
                          <a:latin typeface="Arial Narrow" pitchFamily="34" charset="0"/>
                          <a:cs typeface="Times New Roman" pitchFamily="18" charset="0"/>
                        </a:rPr>
                        <a:t>i) 	Curare la propria formazione continua </a:t>
                      </a:r>
                    </a:p>
                  </a:txBody>
                  <a:tcPr marL="68580" marR="68580" marT="0" marB="0" horzOverflow="overflow">
                    <a:lnL>
                      <a:noFill/>
                    </a:lnL>
                    <a:lnR>
                      <a:noFill/>
                    </a:lnR>
                    <a:lnT>
                      <a:noFill/>
                    </a:lnT>
                    <a:lnB>
                      <a:noFill/>
                    </a:lnB>
                    <a:lnTlToBr>
                      <a:noFill/>
                    </a:lnTlToBr>
                    <a:lnBlToTr>
                      <a:noFill/>
                    </a:lnBlToTr>
                    <a:noFill/>
                  </a:tcPr>
                </a:tc>
              </a:tr>
            </a:tbl>
          </a:graphicData>
        </a:graphic>
      </p:graphicFrame>
      <p:pic>
        <p:nvPicPr>
          <p:cNvPr id="51212" name="Picture 7" descr="http://www.elisamontanari.it/wp-content/uploads/2015/03/20A.jpg"/>
          <p:cNvPicPr>
            <a:picLocks noChangeAspect="1" noChangeArrowheads="1"/>
          </p:cNvPicPr>
          <p:nvPr/>
        </p:nvPicPr>
        <p:blipFill>
          <a:blip r:embed="rId3"/>
          <a:srcRect/>
          <a:stretch>
            <a:fillRect/>
          </a:stretch>
        </p:blipFill>
        <p:spPr bwMode="auto">
          <a:xfrm>
            <a:off x="7094538" y="3584575"/>
            <a:ext cx="5097462" cy="1255713"/>
          </a:xfrm>
          <a:prstGeom prst="rect">
            <a:avLst/>
          </a:prstGeom>
          <a:noFill/>
          <a:ln w="9525">
            <a:noFill/>
            <a:miter lim="800000"/>
            <a:headEnd/>
            <a:tailEnd/>
          </a:ln>
        </p:spPr>
      </p:pic>
      <p:sp>
        <p:nvSpPr>
          <p:cNvPr id="9" name="CasellaDiTesto 8"/>
          <p:cNvSpPr txBox="1"/>
          <p:nvPr/>
        </p:nvSpPr>
        <p:spPr>
          <a:xfrm>
            <a:off x="7551738" y="4398963"/>
            <a:ext cx="4640262" cy="461962"/>
          </a:xfrm>
          <a:prstGeom prst="rect">
            <a:avLst/>
          </a:prstGeom>
          <a:noFill/>
        </p:spPr>
        <p:txBody>
          <a:bodyPr>
            <a:spAutoFit/>
          </a:bodyPr>
          <a:lstStyle/>
          <a:p>
            <a:pPr fontAlgn="auto">
              <a:spcBef>
                <a:spcPts val="0"/>
              </a:spcBef>
              <a:spcAft>
                <a:spcPts val="0"/>
              </a:spcAft>
              <a:defRPr/>
            </a:pPr>
            <a:r>
              <a:rPr lang="it-IT" sz="2400" b="1" spc="900" dirty="0">
                <a:solidFill>
                  <a:srgbClr val="0070C0"/>
                </a:solidFill>
                <a:effectLst>
                  <a:outerShdw blurRad="38100" dist="38100" dir="2700000" algn="tl">
                    <a:srgbClr val="000000">
                      <a:alpha val="43137"/>
                    </a:srgbClr>
                  </a:outerShdw>
                </a:effectLst>
                <a:latin typeface="Segoe Script" pitchFamily="34" charset="0"/>
                <a:cs typeface="+mn-cs"/>
              </a:rPr>
              <a:t>Organizzazione</a:t>
            </a:r>
            <a:r>
              <a:rPr lang="it-IT" sz="2400" b="1" spc="1200" dirty="0">
                <a:solidFill>
                  <a:srgbClr val="0070C0"/>
                </a:solidFill>
                <a:effectLst>
                  <a:outerShdw blurRad="38100" dist="38100" dir="2700000" algn="tl">
                    <a:srgbClr val="000000">
                      <a:alpha val="43137"/>
                    </a:srgbClr>
                  </a:outerShdw>
                </a:effectLst>
                <a:latin typeface="Segoe Script" pitchFamily="34" charset="0"/>
                <a:cs typeface="+mn-cs"/>
              </a:rPr>
              <a:t> </a:t>
            </a:r>
          </a:p>
        </p:txBody>
      </p:sp>
      <p:pic>
        <p:nvPicPr>
          <p:cNvPr id="51214" name="Picture 9" descr="http://apidge.altervista.org/wp-content/uploads/2015/07/glis.png"/>
          <p:cNvPicPr>
            <a:picLocks noChangeAspect="1" noChangeArrowheads="1"/>
          </p:cNvPicPr>
          <p:nvPr/>
        </p:nvPicPr>
        <p:blipFill>
          <a:blip r:embed="rId4"/>
          <a:srcRect/>
          <a:stretch>
            <a:fillRect/>
          </a:stretch>
        </p:blipFill>
        <p:spPr bwMode="auto">
          <a:xfrm>
            <a:off x="7219950" y="4908550"/>
            <a:ext cx="4972050" cy="1949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numero diapositiva 3"/>
          <p:cNvSpPr txBox="1">
            <a:spLocks noGrp="1"/>
          </p:cNvSpPr>
          <p:nvPr/>
        </p:nvSpPr>
        <p:spPr bwMode="auto">
          <a:xfrm>
            <a:off x="8824913" y="6135688"/>
            <a:ext cx="3868737" cy="365125"/>
          </a:xfrm>
          <a:prstGeom prst="rect">
            <a:avLst/>
          </a:prstGeom>
          <a:noFill/>
          <a:ln w="9525">
            <a:noFill/>
            <a:miter lim="800000"/>
            <a:headEnd/>
            <a:tailEnd/>
          </a:ln>
        </p:spPr>
        <p:txBody>
          <a:bodyPr anchor="ctr"/>
          <a:lstStyle/>
          <a:p>
            <a:pPr>
              <a:spcBef>
                <a:spcPts val="1000"/>
              </a:spcBef>
            </a:pPr>
            <a:r>
              <a:rPr lang="it-IT" altLang="it-IT" sz="1600" b="1">
                <a:solidFill>
                  <a:srgbClr val="297F5E"/>
                </a:solidFill>
                <a:latin typeface="Agency FB"/>
              </a:rPr>
              <a:t>Prendersi cura della professionalità</a:t>
            </a:r>
            <a:endParaRPr lang="it-IT" altLang="it-IT" sz="1600" b="1">
              <a:solidFill>
                <a:srgbClr val="297F5E"/>
              </a:solidFill>
              <a:latin typeface="Century Gothic" pitchFamily="34" charset="0"/>
            </a:endParaRPr>
          </a:p>
        </p:txBody>
      </p:sp>
      <p:sp>
        <p:nvSpPr>
          <p:cNvPr id="52227" name="Rectangle 1"/>
          <p:cNvSpPr>
            <a:spLocks noChangeArrowheads="1"/>
          </p:cNvSpPr>
          <p:nvPr/>
        </p:nvSpPr>
        <p:spPr bwMode="auto">
          <a:xfrm>
            <a:off x="-36513" y="1157288"/>
            <a:ext cx="6858001" cy="1266825"/>
          </a:xfrm>
          <a:prstGeom prst="rect">
            <a:avLst/>
          </a:prstGeom>
          <a:noFill/>
          <a:ln w="9525">
            <a:noFill/>
            <a:miter lim="800000"/>
            <a:headEnd/>
            <a:tailEnd/>
          </a:ln>
        </p:spPr>
        <p:txBody>
          <a:bodyPr anchor="ctr">
            <a:spAutoFit/>
          </a:bodyPr>
          <a:lstStyle/>
          <a:p>
            <a:pPr marL="261938" indent="-261938">
              <a:spcBef>
                <a:spcPts val="1000"/>
              </a:spcBef>
              <a:spcAft>
                <a:spcPts val="300"/>
              </a:spcAft>
              <a:buFont typeface="Arial" charset="0"/>
              <a:buChar char="•"/>
              <a:tabLst>
                <a:tab pos="261938" algn="l"/>
              </a:tabLst>
            </a:pPr>
            <a:r>
              <a:rPr lang="it-IT" altLang="it-IT" sz="1600">
                <a:solidFill>
                  <a:srgbClr val="002060"/>
                </a:solidFill>
                <a:latin typeface="Agency FB"/>
              </a:rPr>
              <a:t>Qualità dell'insegnamento </a:t>
            </a:r>
          </a:p>
          <a:p>
            <a:pPr marL="261938" indent="-261938">
              <a:spcBef>
                <a:spcPts val="1000"/>
              </a:spcBef>
              <a:spcAft>
                <a:spcPts val="300"/>
              </a:spcAft>
              <a:buFont typeface="Arial" charset="0"/>
              <a:buChar char="•"/>
              <a:tabLst>
                <a:tab pos="261938" algn="l"/>
              </a:tabLst>
            </a:pPr>
            <a:r>
              <a:rPr lang="it-IT" altLang="it-IT" sz="1600">
                <a:solidFill>
                  <a:srgbClr val="002060"/>
                </a:solidFill>
                <a:latin typeface="Agency FB"/>
              </a:rPr>
              <a:t>Contributo al miglioramento dell'istituzione scolastica</a:t>
            </a:r>
          </a:p>
          <a:p>
            <a:pPr marL="261938" indent="-261938">
              <a:spcBef>
                <a:spcPts val="1000"/>
              </a:spcBef>
              <a:spcAft>
                <a:spcPts val="300"/>
              </a:spcAft>
              <a:buFont typeface="Arial" charset="0"/>
              <a:buChar char="•"/>
              <a:tabLst>
                <a:tab pos="261938" algn="l"/>
              </a:tabLst>
            </a:pPr>
            <a:r>
              <a:rPr lang="it-IT" altLang="it-IT" sz="1600">
                <a:solidFill>
                  <a:srgbClr val="002060"/>
                </a:solidFill>
                <a:latin typeface="Agency FB"/>
              </a:rPr>
              <a:t>Successo formativo e scolastico degli studenti</a:t>
            </a:r>
          </a:p>
        </p:txBody>
      </p:sp>
      <p:sp>
        <p:nvSpPr>
          <p:cNvPr id="11" name="CasellaDiTesto 10"/>
          <p:cNvSpPr txBox="1"/>
          <p:nvPr/>
        </p:nvSpPr>
        <p:spPr>
          <a:xfrm>
            <a:off x="30163" y="682625"/>
            <a:ext cx="8667750" cy="461963"/>
          </a:xfrm>
          <a:prstGeom prst="rect">
            <a:avLst/>
          </a:prstGeom>
          <a:solidFill>
            <a:schemeClr val="accent5">
              <a:lumMod val="50000"/>
            </a:schemeClr>
          </a:solidFill>
          <a:ln>
            <a:noFill/>
          </a:ln>
        </p:spPr>
        <p:txBody>
          <a:bodyPr>
            <a:spAutoFit/>
          </a:bodyPr>
          <a:lstStyle/>
          <a:p>
            <a:pPr fontAlgn="auto">
              <a:spcBef>
                <a:spcPts val="0"/>
              </a:spcBef>
              <a:spcAft>
                <a:spcPts val="0"/>
              </a:spcAft>
              <a:defRPr/>
            </a:pPr>
            <a:r>
              <a:rPr lang="it-IT" sz="2400" b="1" dirty="0">
                <a:solidFill>
                  <a:schemeClr val="bg1"/>
                </a:solidFill>
                <a:effectLst>
                  <a:outerShdw blurRad="38100" dist="38100" dir="2700000" algn="tl">
                    <a:srgbClr val="000000">
                      <a:alpha val="43137"/>
                    </a:srgbClr>
                  </a:outerShdw>
                </a:effectLst>
                <a:latin typeface="Agency FB" pitchFamily="2" charset="0"/>
                <a:cs typeface="+mn-cs"/>
              </a:rPr>
              <a:t>a)</a:t>
            </a:r>
          </a:p>
        </p:txBody>
      </p:sp>
      <p:sp>
        <p:nvSpPr>
          <p:cNvPr id="52229" name="Rettangolo 11"/>
          <p:cNvSpPr>
            <a:spLocks noChangeArrowheads="1"/>
          </p:cNvSpPr>
          <p:nvPr/>
        </p:nvSpPr>
        <p:spPr bwMode="auto">
          <a:xfrm>
            <a:off x="0" y="5578475"/>
            <a:ext cx="9239250" cy="992188"/>
          </a:xfrm>
          <a:prstGeom prst="rect">
            <a:avLst/>
          </a:prstGeom>
          <a:noFill/>
          <a:ln w="9525">
            <a:noFill/>
            <a:miter lim="800000"/>
            <a:headEnd/>
            <a:tailEnd/>
          </a:ln>
        </p:spPr>
        <p:txBody>
          <a:bodyPr>
            <a:spAutoFit/>
          </a:bodyPr>
          <a:lstStyle/>
          <a:p>
            <a:pPr marL="261938" indent="-261938" algn="just">
              <a:spcBef>
                <a:spcPts val="1000"/>
              </a:spcBef>
              <a:spcAft>
                <a:spcPts val="300"/>
              </a:spcAft>
              <a:buFont typeface="Arial" charset="0"/>
              <a:buChar char="•"/>
              <a:tabLst>
                <a:tab pos="261938" algn="l"/>
              </a:tabLst>
            </a:pPr>
            <a:r>
              <a:rPr lang="it-IT" altLang="it-IT" sz="1600">
                <a:solidFill>
                  <a:srgbClr val="174936"/>
                </a:solidFill>
                <a:latin typeface="Agency FB"/>
              </a:rPr>
              <a:t>Responsabilità assunte nel coordinamento organizzativo </a:t>
            </a:r>
          </a:p>
          <a:p>
            <a:pPr marL="261938" indent="-261938" algn="just">
              <a:spcBef>
                <a:spcPts val="1000"/>
              </a:spcBef>
              <a:spcAft>
                <a:spcPts val="300"/>
              </a:spcAft>
              <a:buFont typeface="Arial" charset="0"/>
              <a:buChar char="•"/>
              <a:tabLst>
                <a:tab pos="261938" algn="l"/>
              </a:tabLst>
            </a:pPr>
            <a:r>
              <a:rPr lang="it-IT" altLang="it-IT" sz="1600">
                <a:solidFill>
                  <a:srgbClr val="174936"/>
                </a:solidFill>
                <a:latin typeface="Agency FB"/>
              </a:rPr>
              <a:t>Responsabilità assunte nel coordinamento didattico</a:t>
            </a:r>
          </a:p>
          <a:p>
            <a:pPr marL="261938" indent="-261938" algn="just">
              <a:spcBef>
                <a:spcPts val="1000"/>
              </a:spcBef>
              <a:spcAft>
                <a:spcPts val="300"/>
              </a:spcAft>
              <a:buFont typeface="Arial" charset="0"/>
              <a:buChar char="•"/>
              <a:tabLst>
                <a:tab pos="261938" algn="l"/>
              </a:tabLst>
            </a:pPr>
            <a:r>
              <a:rPr lang="it-IT" altLang="it-IT" sz="1600">
                <a:solidFill>
                  <a:srgbClr val="174936"/>
                </a:solidFill>
                <a:latin typeface="Agency FB"/>
              </a:rPr>
              <a:t>Responsabilità assunte nella formazione del personale</a:t>
            </a:r>
          </a:p>
        </p:txBody>
      </p:sp>
      <p:sp>
        <p:nvSpPr>
          <p:cNvPr id="13" name="CasellaDiTesto 12"/>
          <p:cNvSpPr txBox="1"/>
          <p:nvPr/>
        </p:nvSpPr>
        <p:spPr>
          <a:xfrm>
            <a:off x="30163" y="2474913"/>
            <a:ext cx="8667750" cy="460375"/>
          </a:xfrm>
          <a:prstGeom prst="rect">
            <a:avLst/>
          </a:prstGeom>
          <a:solidFill>
            <a:srgbClr val="C00000"/>
          </a:solidFill>
          <a:ln>
            <a:noFill/>
          </a:ln>
        </p:spPr>
        <p:txBody>
          <a:bodyPr>
            <a:spAutoFit/>
          </a:bodyPr>
          <a:lstStyle/>
          <a:p>
            <a:pPr fontAlgn="auto">
              <a:spcBef>
                <a:spcPts val="0"/>
              </a:spcBef>
              <a:spcAft>
                <a:spcPts val="0"/>
              </a:spcAft>
              <a:defRPr/>
            </a:pPr>
            <a:r>
              <a:rPr lang="it-IT" sz="2400" b="1" dirty="0">
                <a:solidFill>
                  <a:schemeClr val="bg1"/>
                </a:solidFill>
                <a:effectLst>
                  <a:outerShdw blurRad="38100" dist="38100" dir="2700000" algn="tl">
                    <a:srgbClr val="000000">
                      <a:alpha val="43137"/>
                    </a:srgbClr>
                  </a:outerShdw>
                </a:effectLst>
                <a:latin typeface="Agency FB" pitchFamily="2" charset="0"/>
                <a:cs typeface="+mn-cs"/>
              </a:rPr>
              <a:t>b)</a:t>
            </a:r>
          </a:p>
        </p:txBody>
      </p:sp>
      <p:sp>
        <p:nvSpPr>
          <p:cNvPr id="52231" name="Rettangolo 13"/>
          <p:cNvSpPr>
            <a:spLocks noChangeArrowheads="1"/>
          </p:cNvSpPr>
          <p:nvPr/>
        </p:nvSpPr>
        <p:spPr bwMode="auto">
          <a:xfrm>
            <a:off x="0" y="2908300"/>
            <a:ext cx="7715250" cy="2090738"/>
          </a:xfrm>
          <a:prstGeom prst="rect">
            <a:avLst/>
          </a:prstGeom>
          <a:noFill/>
          <a:ln w="9525">
            <a:noFill/>
            <a:miter lim="800000"/>
            <a:headEnd/>
            <a:tailEnd/>
          </a:ln>
        </p:spPr>
        <p:txBody>
          <a:bodyPr>
            <a:spAutoFit/>
          </a:bodyPr>
          <a:lstStyle/>
          <a:p>
            <a:pPr marL="261938" indent="-261938" algn="just">
              <a:spcBef>
                <a:spcPts val="1000"/>
              </a:spcBef>
              <a:spcAft>
                <a:spcPts val="300"/>
              </a:spcAft>
              <a:buFont typeface="Arial" charset="0"/>
              <a:buChar char="•"/>
              <a:tabLst>
                <a:tab pos="261938" algn="l"/>
              </a:tabLst>
            </a:pPr>
            <a:r>
              <a:rPr lang="it-IT" altLang="it-IT" sz="1600">
                <a:solidFill>
                  <a:srgbClr val="C00000"/>
                </a:solidFill>
                <a:latin typeface="Agency FB"/>
              </a:rPr>
              <a:t>Risultati ottenuti dal docente o dal gruppo di docenti in relazione al potenziamento delle competenze degli alunni </a:t>
            </a:r>
          </a:p>
          <a:p>
            <a:pPr marL="261938" indent="-261938" algn="just">
              <a:spcBef>
                <a:spcPts val="1000"/>
              </a:spcBef>
              <a:spcAft>
                <a:spcPts val="300"/>
              </a:spcAft>
              <a:buFont typeface="Arial" charset="0"/>
              <a:buChar char="•"/>
              <a:tabLst>
                <a:tab pos="261938" algn="l"/>
              </a:tabLst>
            </a:pPr>
            <a:r>
              <a:rPr lang="it-IT" altLang="it-IT" sz="1600">
                <a:solidFill>
                  <a:srgbClr val="C00000"/>
                </a:solidFill>
                <a:latin typeface="Agency FB"/>
              </a:rPr>
              <a:t>Innovazione didattica e metodologica </a:t>
            </a:r>
          </a:p>
          <a:p>
            <a:pPr marL="261938" indent="-261938" algn="just">
              <a:spcBef>
                <a:spcPts val="1000"/>
              </a:spcBef>
              <a:spcAft>
                <a:spcPts val="300"/>
              </a:spcAft>
              <a:buFont typeface="Arial" charset="0"/>
              <a:buChar char="•"/>
              <a:tabLst>
                <a:tab pos="261938" algn="l"/>
              </a:tabLst>
            </a:pPr>
            <a:r>
              <a:rPr lang="it-IT" altLang="it-IT" sz="1600">
                <a:solidFill>
                  <a:srgbClr val="C00000"/>
                </a:solidFill>
                <a:latin typeface="Agency FB"/>
              </a:rPr>
              <a:t>Collaborazione alla ricerca didattica alla documentazione e alla diffusione di buone pratiche didattiche</a:t>
            </a:r>
          </a:p>
        </p:txBody>
      </p:sp>
      <p:sp>
        <p:nvSpPr>
          <p:cNvPr id="16" name="CasellaDiTesto 15"/>
          <p:cNvSpPr txBox="1"/>
          <p:nvPr/>
        </p:nvSpPr>
        <p:spPr>
          <a:xfrm>
            <a:off x="0" y="5124450"/>
            <a:ext cx="8667750" cy="461963"/>
          </a:xfrm>
          <a:prstGeom prst="rect">
            <a:avLst/>
          </a:prstGeom>
          <a:solidFill>
            <a:srgbClr val="2E8E69"/>
          </a:solidFill>
          <a:ln>
            <a:noFill/>
          </a:ln>
        </p:spPr>
        <p:txBody>
          <a:bodyPr>
            <a:spAutoFit/>
          </a:bodyPr>
          <a:lstStyle/>
          <a:p>
            <a:pPr fontAlgn="auto">
              <a:spcBef>
                <a:spcPts val="0"/>
              </a:spcBef>
              <a:spcAft>
                <a:spcPts val="0"/>
              </a:spcAft>
              <a:defRPr/>
            </a:pPr>
            <a:r>
              <a:rPr lang="it-IT" sz="2400" b="1" dirty="0">
                <a:solidFill>
                  <a:schemeClr val="bg1"/>
                </a:solidFill>
                <a:effectLst>
                  <a:outerShdw blurRad="38100" dist="38100" dir="2700000" algn="tl">
                    <a:srgbClr val="000000">
                      <a:alpha val="43137"/>
                    </a:srgbClr>
                  </a:outerShdw>
                </a:effectLst>
                <a:latin typeface="Agency FB" pitchFamily="2" charset="0"/>
                <a:cs typeface="+mn-cs"/>
              </a:rPr>
              <a:t>c)</a:t>
            </a:r>
          </a:p>
        </p:txBody>
      </p:sp>
      <p:cxnSp>
        <p:nvCxnSpPr>
          <p:cNvPr id="19" name="Connettore 1 18"/>
          <p:cNvCxnSpPr/>
          <p:nvPr/>
        </p:nvCxnSpPr>
        <p:spPr>
          <a:xfrm>
            <a:off x="-36513" y="2425700"/>
            <a:ext cx="12192001"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Connettore 1 19"/>
          <p:cNvCxnSpPr/>
          <p:nvPr/>
        </p:nvCxnSpPr>
        <p:spPr>
          <a:xfrm>
            <a:off x="0" y="4975225"/>
            <a:ext cx="12192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52235" name="Rettangolo 24"/>
          <p:cNvSpPr>
            <a:spLocks noChangeArrowheads="1"/>
          </p:cNvSpPr>
          <p:nvPr/>
        </p:nvSpPr>
        <p:spPr bwMode="auto">
          <a:xfrm>
            <a:off x="8824913" y="3527425"/>
            <a:ext cx="3367087" cy="641350"/>
          </a:xfrm>
          <a:prstGeom prst="rect">
            <a:avLst/>
          </a:prstGeom>
          <a:noFill/>
          <a:ln w="9525">
            <a:noFill/>
            <a:miter lim="800000"/>
            <a:headEnd/>
            <a:tailEnd/>
          </a:ln>
        </p:spPr>
        <p:txBody>
          <a:bodyPr>
            <a:spAutoFit/>
          </a:bodyPr>
          <a:lstStyle/>
          <a:p>
            <a:pPr>
              <a:spcBef>
                <a:spcPct val="20000"/>
              </a:spcBef>
            </a:pPr>
            <a:r>
              <a:rPr lang="it-IT" altLang="it-IT" sz="1600" b="1">
                <a:solidFill>
                  <a:srgbClr val="CC0000"/>
                </a:solidFill>
                <a:latin typeface="Agency FB"/>
              </a:rPr>
              <a:t>Prendersi cura della gestione della scuola</a:t>
            </a:r>
          </a:p>
        </p:txBody>
      </p:sp>
      <p:sp>
        <p:nvSpPr>
          <p:cNvPr id="52236" name="Rettangolo 25"/>
          <p:cNvSpPr>
            <a:spLocks noChangeArrowheads="1"/>
          </p:cNvSpPr>
          <p:nvPr/>
        </p:nvSpPr>
        <p:spPr bwMode="auto">
          <a:xfrm>
            <a:off x="8824913" y="1169988"/>
            <a:ext cx="3238500" cy="915987"/>
          </a:xfrm>
          <a:prstGeom prst="rect">
            <a:avLst/>
          </a:prstGeom>
          <a:noFill/>
          <a:ln w="9525">
            <a:noFill/>
            <a:miter lim="800000"/>
            <a:headEnd/>
            <a:tailEnd/>
          </a:ln>
        </p:spPr>
        <p:txBody>
          <a:bodyPr>
            <a:spAutoFit/>
          </a:bodyPr>
          <a:lstStyle/>
          <a:p>
            <a:pPr>
              <a:spcBef>
                <a:spcPts val="1000"/>
              </a:spcBef>
              <a:spcAft>
                <a:spcPts val="1200"/>
              </a:spcAft>
            </a:pPr>
            <a:r>
              <a:rPr lang="it-IT" altLang="it-IT" sz="1600" b="1">
                <a:solidFill>
                  <a:srgbClr val="002060"/>
                </a:solidFill>
                <a:latin typeface="Agency FB"/>
              </a:rPr>
              <a:t>Prendersi cura degli allievi e della didattica</a:t>
            </a:r>
          </a:p>
        </p:txBody>
      </p:sp>
      <p:cxnSp>
        <p:nvCxnSpPr>
          <p:cNvPr id="96" name="Connettore 2 95"/>
          <p:cNvCxnSpPr/>
          <p:nvPr/>
        </p:nvCxnSpPr>
        <p:spPr>
          <a:xfrm>
            <a:off x="3938588" y="1204913"/>
            <a:ext cx="4572000" cy="635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7" name="Connettore 2 96"/>
          <p:cNvCxnSpPr/>
          <p:nvPr/>
        </p:nvCxnSpPr>
        <p:spPr>
          <a:xfrm>
            <a:off x="5580063" y="2205038"/>
            <a:ext cx="2190750"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nvGrpSpPr>
          <p:cNvPr id="52239" name="Gruppo 104"/>
          <p:cNvGrpSpPr>
            <a:grpSpLocks/>
          </p:cNvGrpSpPr>
          <p:nvPr/>
        </p:nvGrpSpPr>
        <p:grpSpPr bwMode="auto">
          <a:xfrm>
            <a:off x="6272213" y="1546225"/>
            <a:ext cx="2381250" cy="2787650"/>
            <a:chOff x="4714876" y="1142984"/>
            <a:chExt cx="1785950" cy="2787670"/>
          </a:xfrm>
        </p:grpSpPr>
        <p:cxnSp>
          <p:nvCxnSpPr>
            <p:cNvPr id="98" name="Connettore 2 97"/>
            <p:cNvCxnSpPr/>
            <p:nvPr/>
          </p:nvCxnSpPr>
          <p:spPr>
            <a:xfrm>
              <a:off x="6000760" y="3929067"/>
              <a:ext cx="500066"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1" name="Connettore 1 100"/>
            <p:cNvCxnSpPr/>
            <p:nvPr/>
          </p:nvCxnSpPr>
          <p:spPr>
            <a:xfrm rot="5400000">
              <a:off x="4608512" y="2535629"/>
              <a:ext cx="2784495" cy="2381"/>
            </a:xfrm>
            <a:prstGeom prst="line">
              <a:avLst/>
            </a:prstGeom>
          </p:spPr>
          <p:style>
            <a:lnRef idx="3">
              <a:schemeClr val="accent4"/>
            </a:lnRef>
            <a:fillRef idx="0">
              <a:schemeClr val="accent4"/>
            </a:fillRef>
            <a:effectRef idx="2">
              <a:schemeClr val="accent4"/>
            </a:effectRef>
            <a:fontRef idx="minor">
              <a:schemeClr val="tx1"/>
            </a:fontRef>
          </p:style>
        </p:cxnSp>
        <p:cxnSp>
          <p:nvCxnSpPr>
            <p:cNvPr id="104" name="Connettore 1 103"/>
            <p:cNvCxnSpPr/>
            <p:nvPr/>
          </p:nvCxnSpPr>
          <p:spPr>
            <a:xfrm>
              <a:off x="4714876" y="1142984"/>
              <a:ext cx="1285884" cy="1588"/>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52243" name="Gruppo 117"/>
          <p:cNvGrpSpPr>
            <a:grpSpLocks/>
          </p:cNvGrpSpPr>
          <p:nvPr/>
        </p:nvGrpSpPr>
        <p:grpSpPr bwMode="auto">
          <a:xfrm>
            <a:off x="7715250" y="1643063"/>
            <a:ext cx="952500" cy="1573212"/>
            <a:chOff x="5715008" y="1500174"/>
            <a:chExt cx="714380" cy="1573224"/>
          </a:xfrm>
        </p:grpSpPr>
        <p:cxnSp>
          <p:nvCxnSpPr>
            <p:cNvPr id="89" name="Connettore 2 88"/>
            <p:cNvCxnSpPr/>
            <p:nvPr/>
          </p:nvCxnSpPr>
          <p:spPr>
            <a:xfrm>
              <a:off x="6072198" y="1500174"/>
              <a:ext cx="357190"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1" name="Connettore 1 110"/>
            <p:cNvCxnSpPr/>
            <p:nvPr/>
          </p:nvCxnSpPr>
          <p:spPr>
            <a:xfrm rot="5400000">
              <a:off x="5286975" y="2285397"/>
              <a:ext cx="1571637" cy="1191"/>
            </a:xfrm>
            <a:prstGeom prst="line">
              <a:avLst/>
            </a:prstGeom>
          </p:spPr>
          <p:style>
            <a:lnRef idx="3">
              <a:schemeClr val="accent2"/>
            </a:lnRef>
            <a:fillRef idx="0">
              <a:schemeClr val="accent2"/>
            </a:fillRef>
            <a:effectRef idx="2">
              <a:schemeClr val="accent2"/>
            </a:effectRef>
            <a:fontRef idx="minor">
              <a:schemeClr val="tx1"/>
            </a:fontRef>
          </p:style>
        </p:cxnSp>
        <p:cxnSp>
          <p:nvCxnSpPr>
            <p:cNvPr id="117" name="Connettore 1 116"/>
            <p:cNvCxnSpPr/>
            <p:nvPr/>
          </p:nvCxnSpPr>
          <p:spPr>
            <a:xfrm>
              <a:off x="5715008" y="3071811"/>
              <a:ext cx="357190" cy="1587"/>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52247" name="Gruppo 118"/>
          <p:cNvGrpSpPr>
            <a:grpSpLocks/>
          </p:cNvGrpSpPr>
          <p:nvPr/>
        </p:nvGrpSpPr>
        <p:grpSpPr bwMode="auto">
          <a:xfrm>
            <a:off x="7715250" y="4143375"/>
            <a:ext cx="952500" cy="1573213"/>
            <a:chOff x="5715008" y="1500174"/>
            <a:chExt cx="714380" cy="1573224"/>
          </a:xfrm>
        </p:grpSpPr>
        <p:cxnSp>
          <p:nvCxnSpPr>
            <p:cNvPr id="120" name="Connettore 2 119"/>
            <p:cNvCxnSpPr/>
            <p:nvPr/>
          </p:nvCxnSpPr>
          <p:spPr>
            <a:xfrm>
              <a:off x="6072198" y="1500174"/>
              <a:ext cx="35719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1" name="Connettore 1 120"/>
            <p:cNvCxnSpPr/>
            <p:nvPr/>
          </p:nvCxnSpPr>
          <p:spPr>
            <a:xfrm rot="5400000">
              <a:off x="5286975" y="2285397"/>
              <a:ext cx="1571636" cy="1191"/>
            </a:xfrm>
            <a:prstGeom prst="line">
              <a:avLst/>
            </a:prstGeom>
          </p:spPr>
          <p:style>
            <a:lnRef idx="3">
              <a:schemeClr val="accent3"/>
            </a:lnRef>
            <a:fillRef idx="0">
              <a:schemeClr val="accent3"/>
            </a:fillRef>
            <a:effectRef idx="2">
              <a:schemeClr val="accent3"/>
            </a:effectRef>
            <a:fontRef idx="minor">
              <a:schemeClr val="tx1"/>
            </a:fontRef>
          </p:style>
        </p:cxnSp>
        <p:cxnSp>
          <p:nvCxnSpPr>
            <p:cNvPr id="122" name="Connettore 1 121"/>
            <p:cNvCxnSpPr/>
            <p:nvPr/>
          </p:nvCxnSpPr>
          <p:spPr>
            <a:xfrm>
              <a:off x="5715008" y="3071810"/>
              <a:ext cx="357190" cy="1588"/>
            </a:xfrm>
            <a:prstGeom prst="line">
              <a:avLst/>
            </a:prstGeom>
          </p:spPr>
          <p:style>
            <a:lnRef idx="3">
              <a:schemeClr val="accent3"/>
            </a:lnRef>
            <a:fillRef idx="0">
              <a:schemeClr val="accent3"/>
            </a:fillRef>
            <a:effectRef idx="2">
              <a:schemeClr val="accent3"/>
            </a:effectRef>
            <a:fontRef idx="minor">
              <a:schemeClr val="tx1"/>
            </a:fontRef>
          </p:style>
        </p:cxnSp>
      </p:grpSp>
      <p:cxnSp>
        <p:nvCxnSpPr>
          <p:cNvPr id="123" name="Connettore 2 122"/>
          <p:cNvCxnSpPr/>
          <p:nvPr/>
        </p:nvCxnSpPr>
        <p:spPr>
          <a:xfrm>
            <a:off x="5148263" y="6597650"/>
            <a:ext cx="11430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6" name="Connettore 2 125"/>
          <p:cNvCxnSpPr/>
          <p:nvPr/>
        </p:nvCxnSpPr>
        <p:spPr>
          <a:xfrm>
            <a:off x="5003800" y="6237288"/>
            <a:ext cx="1333500" cy="158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nvGrpSpPr>
          <p:cNvPr id="52253" name="Gruppo 141"/>
          <p:cNvGrpSpPr>
            <a:grpSpLocks/>
          </p:cNvGrpSpPr>
          <p:nvPr/>
        </p:nvGrpSpPr>
        <p:grpSpPr bwMode="auto">
          <a:xfrm>
            <a:off x="5614988" y="3933825"/>
            <a:ext cx="2952750" cy="1724025"/>
            <a:chOff x="4214810" y="3706916"/>
            <a:chExt cx="2214578" cy="1723936"/>
          </a:xfrm>
        </p:grpSpPr>
        <p:cxnSp>
          <p:nvCxnSpPr>
            <p:cNvPr id="129" name="Connettore 2 128"/>
            <p:cNvCxnSpPr/>
            <p:nvPr/>
          </p:nvCxnSpPr>
          <p:spPr>
            <a:xfrm>
              <a:off x="5786446" y="5429265"/>
              <a:ext cx="642942"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0" name="Connettore 1 129"/>
            <p:cNvCxnSpPr/>
            <p:nvPr/>
          </p:nvCxnSpPr>
          <p:spPr>
            <a:xfrm rot="5400000" flipH="1" flipV="1">
              <a:off x="4929240" y="4572059"/>
              <a:ext cx="171441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1" name="Connettore 1 130"/>
            <p:cNvCxnSpPr/>
            <p:nvPr/>
          </p:nvCxnSpPr>
          <p:spPr>
            <a:xfrm flipV="1">
              <a:off x="4214810" y="3706916"/>
              <a:ext cx="1571636" cy="7938"/>
            </a:xfrm>
            <a:prstGeom prst="line">
              <a:avLst/>
            </a:prstGeom>
          </p:spPr>
          <p:style>
            <a:lnRef idx="3">
              <a:schemeClr val="accent2"/>
            </a:lnRef>
            <a:fillRef idx="0">
              <a:schemeClr val="accent2"/>
            </a:fillRef>
            <a:effectRef idx="2">
              <a:schemeClr val="accent2"/>
            </a:effectRef>
            <a:fontRef idx="minor">
              <a:schemeClr val="tx1"/>
            </a:fontRef>
          </p:style>
        </p:cxnSp>
      </p:grpSp>
      <p:cxnSp>
        <p:nvCxnSpPr>
          <p:cNvPr id="132" name="Connettore 2 131"/>
          <p:cNvCxnSpPr/>
          <p:nvPr/>
        </p:nvCxnSpPr>
        <p:spPr>
          <a:xfrm>
            <a:off x="6096000" y="4500563"/>
            <a:ext cx="2571750"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2258" name="Segnaposto contenuto 2"/>
          <p:cNvSpPr txBox="1">
            <a:spLocks/>
          </p:cNvSpPr>
          <p:nvPr/>
        </p:nvSpPr>
        <p:spPr bwMode="auto">
          <a:xfrm>
            <a:off x="8824913" y="71438"/>
            <a:ext cx="3330575" cy="1000125"/>
          </a:xfrm>
          <a:prstGeom prst="rect">
            <a:avLst/>
          </a:prstGeom>
          <a:noFill/>
          <a:ln w="9525">
            <a:noFill/>
            <a:miter lim="800000"/>
            <a:headEnd/>
            <a:tailEnd/>
          </a:ln>
        </p:spPr>
        <p:txBody>
          <a:bodyPr/>
          <a:lstStyle/>
          <a:p>
            <a:pPr>
              <a:lnSpc>
                <a:spcPct val="110000"/>
              </a:lnSpc>
              <a:spcBef>
                <a:spcPts val="1000"/>
              </a:spcBef>
              <a:buFont typeface="Arial" charset="0"/>
              <a:buNone/>
            </a:pPr>
            <a:r>
              <a:rPr lang="it-IT" altLang="it-IT" sz="1600">
                <a:solidFill>
                  <a:srgbClr val="002060"/>
                </a:solidFill>
                <a:latin typeface="Agency FB"/>
              </a:rPr>
              <a:t>Aspetti dell’area della</a:t>
            </a:r>
          </a:p>
          <a:p>
            <a:pPr>
              <a:lnSpc>
                <a:spcPct val="110000"/>
              </a:lnSpc>
              <a:spcBef>
                <a:spcPts val="1000"/>
              </a:spcBef>
              <a:buFont typeface="Arial" charset="0"/>
              <a:buNone/>
            </a:pPr>
            <a:r>
              <a:rPr lang="it-IT" altLang="it-IT" sz="1600" b="1">
                <a:solidFill>
                  <a:srgbClr val="002060"/>
                </a:solidFill>
                <a:latin typeface="Agency FB"/>
              </a:rPr>
              <a:t>DIDATTICA</a:t>
            </a:r>
            <a:endParaRPr lang="it-IT" altLang="it-IT" sz="1600" b="1">
              <a:solidFill>
                <a:srgbClr val="2E8E69"/>
              </a:solidFill>
              <a:latin typeface="Agency FB"/>
            </a:endParaRPr>
          </a:p>
        </p:txBody>
      </p:sp>
      <p:sp>
        <p:nvSpPr>
          <p:cNvPr id="52259" name="Rettangolo 134"/>
          <p:cNvSpPr>
            <a:spLocks noChangeArrowheads="1"/>
          </p:cNvSpPr>
          <p:nvPr/>
        </p:nvSpPr>
        <p:spPr bwMode="auto">
          <a:xfrm>
            <a:off x="8824913" y="2536825"/>
            <a:ext cx="3330575" cy="641350"/>
          </a:xfrm>
          <a:prstGeom prst="rect">
            <a:avLst/>
          </a:prstGeom>
          <a:noFill/>
          <a:ln w="9525">
            <a:noFill/>
            <a:miter lim="800000"/>
            <a:headEnd/>
            <a:tailEnd/>
          </a:ln>
        </p:spPr>
        <p:txBody>
          <a:bodyPr>
            <a:spAutoFit/>
          </a:bodyPr>
          <a:lstStyle/>
          <a:p>
            <a:pPr>
              <a:spcBef>
                <a:spcPts val="1000"/>
              </a:spcBef>
            </a:pPr>
            <a:r>
              <a:rPr lang="it-IT" altLang="it-IT" sz="1600">
                <a:solidFill>
                  <a:srgbClr val="C00000"/>
                </a:solidFill>
                <a:latin typeface="Agency FB"/>
              </a:rPr>
              <a:t>Aspetti dell’area della</a:t>
            </a:r>
          </a:p>
          <a:p>
            <a:pPr>
              <a:spcBef>
                <a:spcPts val="1000"/>
              </a:spcBef>
            </a:pPr>
            <a:r>
              <a:rPr lang="it-IT" altLang="it-IT" sz="1600" b="1">
                <a:solidFill>
                  <a:srgbClr val="C00000"/>
                </a:solidFill>
                <a:latin typeface="Agency FB"/>
              </a:rPr>
              <a:t>ORGANIZZAZIONE</a:t>
            </a:r>
          </a:p>
        </p:txBody>
      </p:sp>
      <p:sp>
        <p:nvSpPr>
          <p:cNvPr id="52260" name="Rettangolo 135"/>
          <p:cNvSpPr>
            <a:spLocks noChangeArrowheads="1"/>
          </p:cNvSpPr>
          <p:nvPr/>
        </p:nvSpPr>
        <p:spPr bwMode="auto">
          <a:xfrm>
            <a:off x="8824913" y="4924425"/>
            <a:ext cx="3330575" cy="641350"/>
          </a:xfrm>
          <a:prstGeom prst="rect">
            <a:avLst/>
          </a:prstGeom>
          <a:noFill/>
          <a:ln w="9525">
            <a:noFill/>
            <a:miter lim="800000"/>
            <a:headEnd/>
            <a:tailEnd/>
          </a:ln>
        </p:spPr>
        <p:txBody>
          <a:bodyPr>
            <a:spAutoFit/>
          </a:bodyPr>
          <a:lstStyle/>
          <a:p>
            <a:pPr>
              <a:spcBef>
                <a:spcPts val="1000"/>
              </a:spcBef>
            </a:pPr>
            <a:r>
              <a:rPr lang="it-IT" altLang="it-IT" sz="1600">
                <a:solidFill>
                  <a:srgbClr val="174936"/>
                </a:solidFill>
                <a:latin typeface="Agency FB"/>
              </a:rPr>
              <a:t>Aspetti  dell’area della </a:t>
            </a:r>
          </a:p>
          <a:p>
            <a:pPr>
              <a:spcBef>
                <a:spcPts val="1000"/>
              </a:spcBef>
            </a:pPr>
            <a:r>
              <a:rPr lang="it-IT" altLang="it-IT" sz="1600" b="1">
                <a:solidFill>
                  <a:srgbClr val="174936"/>
                </a:solidFill>
                <a:latin typeface="Agency FB"/>
              </a:rPr>
              <a:t>FORMAZIONE</a:t>
            </a:r>
            <a:endParaRPr lang="it-IT" altLang="it-IT" sz="1600">
              <a:solidFill>
                <a:srgbClr val="174936"/>
              </a:solidFill>
              <a:latin typeface="Century Gothic" pitchFamily="34" charset="0"/>
            </a:endParaRPr>
          </a:p>
        </p:txBody>
      </p:sp>
      <p:sp>
        <p:nvSpPr>
          <p:cNvPr id="42" name="Rettangolo 41"/>
          <p:cNvSpPr/>
          <p:nvPr/>
        </p:nvSpPr>
        <p:spPr>
          <a:xfrm>
            <a:off x="8667750" y="0"/>
            <a:ext cx="61913" cy="6858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CasellaDiTesto 6"/>
          <p:cNvSpPr txBox="1"/>
          <p:nvPr/>
        </p:nvSpPr>
        <p:spPr>
          <a:xfrm>
            <a:off x="309563" y="119063"/>
            <a:ext cx="8262937" cy="37623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spcBef>
                <a:spcPts val="1000"/>
              </a:spcBef>
            </a:pPr>
            <a:r>
              <a:rPr lang="it-IT" altLang="it-IT" sz="1600">
                <a:solidFill>
                  <a:schemeClr val="tx1"/>
                </a:solidFill>
                <a:latin typeface="Algerian"/>
                <a:cs typeface="Arial" charset="0"/>
              </a:rPr>
              <a:t>CHE COSA CI SI ASPETTA DA UN INSEGNANTE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idx="4294967295"/>
          </p:nvPr>
        </p:nvSpPr>
        <p:spPr>
          <a:xfrm>
            <a:off x="0" y="0"/>
            <a:ext cx="9345613" cy="995363"/>
          </a:xfrm>
        </p:spPr>
        <p:txBody>
          <a:bodyPr/>
          <a:lstStyle/>
          <a:p>
            <a:pPr eaLnBrk="1" hangingPunct="1"/>
            <a:r>
              <a:rPr lang="it-IT" sz="5400" smtClean="0">
                <a:solidFill>
                  <a:srgbClr val="004E4C"/>
                </a:solidFill>
                <a:latin typeface="Arial Narrow" pitchFamily="34" charset="0"/>
              </a:rPr>
              <a:t>Come avviene una “transizione”?</a:t>
            </a:r>
          </a:p>
        </p:txBody>
      </p:sp>
      <p:sp>
        <p:nvSpPr>
          <p:cNvPr id="39939" name="Segnaposto contenuto 2"/>
          <p:cNvSpPr>
            <a:spLocks noGrp="1"/>
          </p:cNvSpPr>
          <p:nvPr>
            <p:ph idx="4294967295"/>
          </p:nvPr>
        </p:nvSpPr>
        <p:spPr>
          <a:xfrm>
            <a:off x="0" y="920750"/>
            <a:ext cx="11353800" cy="4351338"/>
          </a:xfrm>
        </p:spPr>
        <p:txBody>
          <a:bodyPr/>
          <a:lstStyle/>
          <a:p>
            <a:pPr eaLnBrk="1" hangingPunct="1"/>
            <a:r>
              <a:rPr lang="it-IT" smtClean="0"/>
              <a:t>Con l’autonomia il nuovo “discorso” organizzativo (le idee, le percezioni, le pratiche, i valori) si è avverato, oppure ci sono state “resistenze” in parecchi gangli e livelli del sistema scuola (nessuno escluso)?</a:t>
            </a:r>
          </a:p>
          <a:p>
            <a:pPr eaLnBrk="1" hangingPunct="1"/>
            <a:r>
              <a:rPr lang="it-IT" smtClean="0"/>
              <a:t>C’è stato una “transizione” istituzionale e organizzativa, accompagnata anche da coerenti “transizioni professionali”? </a:t>
            </a:r>
          </a:p>
          <a:p>
            <a:pPr eaLnBrk="1" hangingPunct="1"/>
            <a:r>
              <a:rPr lang="it-IT" smtClean="0"/>
              <a:t>Ci sono state delle novità normative, ma ci sono stati adeguati interventi formativi, di accompagnamento, di “riconoscimento”?</a:t>
            </a:r>
            <a:endParaRPr lang="it-IT" smtClean="0">
              <a:solidFill>
                <a:srgbClr val="004E4C"/>
              </a:solidFill>
              <a:latin typeface="Arial Narrow" pitchFamily="34" charset="0"/>
            </a:endParaRPr>
          </a:p>
          <a:p>
            <a:pPr eaLnBrk="1" hangingPunct="1"/>
            <a:r>
              <a:rPr lang="it-IT" smtClean="0"/>
              <a:t>C’è stato un processo di adattamento. Le competenze si sono prodotte per adeguamenti in situazione di incertezza, piuttosto che a seguito di una scelta organizzativa basata su figure intermedie di elevato profilo professionale.</a:t>
            </a:r>
            <a:endParaRPr lang="it-IT" smtClean="0">
              <a:solidFill>
                <a:srgbClr val="004E4C"/>
              </a:solidFill>
              <a:latin typeface="Arial Narrow" pitchFamily="34" charset="0"/>
            </a:endParaRPr>
          </a:p>
        </p:txBody>
      </p:sp>
      <p:grpSp>
        <p:nvGrpSpPr>
          <p:cNvPr id="39940" name="Gruppo 3"/>
          <p:cNvGrpSpPr>
            <a:grpSpLocks/>
          </p:cNvGrpSpPr>
          <p:nvPr/>
        </p:nvGrpSpPr>
        <p:grpSpPr bwMode="auto">
          <a:xfrm>
            <a:off x="0" y="5229225"/>
            <a:ext cx="12192000" cy="1633538"/>
            <a:chOff x="0" y="5240038"/>
            <a:chExt cx="13935075" cy="1617962"/>
          </a:xfrm>
        </p:grpSpPr>
        <p:pic>
          <p:nvPicPr>
            <p:cNvPr id="39941"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39942"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39943"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39944"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85725"/>
            <a:ext cx="12192000" cy="842963"/>
          </a:xfrm>
          <a:solidFill>
            <a:schemeClr val="accent6"/>
          </a:solidFill>
        </p:spPr>
        <p:txBody>
          <a:bodyPr rtlCol="0">
            <a:normAutofit/>
          </a:bodyPr>
          <a:lstStyle/>
          <a:p>
            <a:pPr eaLnBrk="1" fontAlgn="auto" hangingPunct="1">
              <a:spcAft>
                <a:spcPts val="0"/>
              </a:spcAft>
              <a:defRPr/>
            </a:pPr>
            <a:r>
              <a:rPr lang="it-IT" sz="4800" dirty="0" smtClean="0">
                <a:latin typeface="Arial Narrow" panose="020B0606020202030204" pitchFamily="34" charset="0"/>
              </a:rPr>
              <a:t>Merito, competizione, </a:t>
            </a:r>
            <a:r>
              <a:rPr lang="it-IT" sz="4800" dirty="0" err="1" smtClean="0">
                <a:latin typeface="Arial Narrow" panose="020B0606020202030204" pitchFamily="34" charset="0"/>
              </a:rPr>
              <a:t>premialità</a:t>
            </a:r>
            <a:endParaRPr lang="it-IT" sz="4800" dirty="0">
              <a:latin typeface="Arial Narrow" panose="020B0606020202030204" pitchFamily="34" charset="0"/>
            </a:endParaRPr>
          </a:p>
        </p:txBody>
      </p:sp>
      <p:sp>
        <p:nvSpPr>
          <p:cNvPr id="3" name="Segnaposto contenuto 2"/>
          <p:cNvSpPr>
            <a:spLocks noGrp="1"/>
          </p:cNvSpPr>
          <p:nvPr>
            <p:ph idx="4294967295"/>
          </p:nvPr>
        </p:nvSpPr>
        <p:spPr>
          <a:xfrm>
            <a:off x="0" y="1312863"/>
            <a:ext cx="12192000" cy="4864100"/>
          </a:xfrm>
        </p:spPr>
        <p:txBody>
          <a:bodyPr>
            <a:noAutofit/>
          </a:bodyPr>
          <a:lstStyle/>
          <a:p>
            <a:pPr eaLnBrk="1" hangingPunct="1"/>
            <a:r>
              <a:rPr lang="it-IT" dirty="0" smtClean="0">
                <a:latin typeface="Arial Narrow" pitchFamily="34" charset="0"/>
              </a:rPr>
              <a:t>La </a:t>
            </a:r>
            <a:r>
              <a:rPr lang="it-IT" dirty="0" err="1" smtClean="0">
                <a:latin typeface="Arial Narrow" pitchFamily="34" charset="0"/>
              </a:rPr>
              <a:t>premialità</a:t>
            </a:r>
            <a:r>
              <a:rPr lang="it-IT" dirty="0" smtClean="0">
                <a:latin typeface="Arial Narrow" pitchFamily="34" charset="0"/>
              </a:rPr>
              <a:t> ci porta alla competizione (qualcuno vince,</a:t>
            </a:r>
          </a:p>
          <a:p>
            <a:pPr eaLnBrk="1" hangingPunct="1">
              <a:buFont typeface="Arial" charset="0"/>
              <a:buNone/>
            </a:pPr>
            <a:r>
              <a:rPr lang="it-IT" dirty="0" smtClean="0">
                <a:latin typeface="Arial Narrow" pitchFamily="34" charset="0"/>
              </a:rPr>
              <a:t>   qualcuno perde)</a:t>
            </a:r>
          </a:p>
          <a:p>
            <a:pPr eaLnBrk="1" hangingPunct="1"/>
            <a:r>
              <a:rPr lang="it-IT" dirty="0" smtClean="0">
                <a:latin typeface="Arial Narrow" pitchFamily="34" charset="0"/>
              </a:rPr>
              <a:t>Le evidenze ci dicono che non c’è un rapporto diretto tra erogazione di incentivi/premi e il miglioramento di una organizzazione (VSQ)</a:t>
            </a:r>
          </a:p>
          <a:p>
            <a:pPr eaLnBrk="1" hangingPunct="1"/>
            <a:r>
              <a:rPr lang="it-IT" dirty="0" smtClean="0">
                <a:latin typeface="Arial Narrow" pitchFamily="34" charset="0"/>
              </a:rPr>
              <a:t>Occorre promuovere il lavoro collaborativo tra le persone (comunità professionale) per incentivare il miglioramento, condividendo obiettivi e progetti</a:t>
            </a:r>
          </a:p>
          <a:p>
            <a:pPr eaLnBrk="1" hangingPunct="1"/>
            <a:r>
              <a:rPr lang="it-IT" b="1" dirty="0" smtClean="0">
                <a:latin typeface="Arial Narrow" pitchFamily="34" charset="0"/>
              </a:rPr>
              <a:t>Un primo paletto</a:t>
            </a:r>
            <a:r>
              <a:rPr lang="it-IT" dirty="0" smtClean="0">
                <a:latin typeface="Arial Narrow" pitchFamily="34" charset="0"/>
              </a:rPr>
              <a:t>: i criteri per riconoscere «impegno e meriti» dovrebbero essere definiti prima, all’inizio di un processo, per orientarlo, farlo accadere…</a:t>
            </a:r>
          </a:p>
          <a:p>
            <a:pPr eaLnBrk="1" hangingPunct="1"/>
            <a:r>
              <a:rPr lang="it-IT" b="1" dirty="0" smtClean="0">
                <a:latin typeface="Arial Narrow" pitchFamily="34" charset="0"/>
              </a:rPr>
              <a:t>Un secondo paletto</a:t>
            </a:r>
            <a:r>
              <a:rPr lang="it-IT" dirty="0" smtClean="0">
                <a:latin typeface="Arial Narrow" pitchFamily="34" charset="0"/>
              </a:rPr>
              <a:t>: i criteri dovrebbero esprimere una opzione verso il lavoro di team, e comunque incentivare la collaborazione, la generosità…. un lavoro di ricerca a vantaggio di tutta la scuola.</a:t>
            </a:r>
          </a:p>
          <a:p>
            <a:pPr eaLnBrk="1" hangingPunct="1">
              <a:buFont typeface="Arial" charset="0"/>
              <a:buNone/>
            </a:pPr>
            <a:endParaRPr lang="it-IT" dirty="0" smtClean="0">
              <a:latin typeface="Arial Narrow" pitchFamily="34" charset="0"/>
            </a:endParaRPr>
          </a:p>
          <a:p>
            <a:pPr eaLnBrk="1" hangingPunct="1"/>
            <a:endParaRPr lang="it-IT" dirty="0" smtClean="0">
              <a:latin typeface="Arial Narrow" pitchFamily="34" charset="0"/>
            </a:endParaRPr>
          </a:p>
        </p:txBody>
      </p:sp>
      <p:pic>
        <p:nvPicPr>
          <p:cNvPr id="53252" name="Picture 6" descr="http://www.uniges3.net/juego/img/ramaA.png"/>
          <p:cNvPicPr>
            <a:picLocks noChangeAspect="1" noChangeArrowheads="1"/>
          </p:cNvPicPr>
          <p:nvPr/>
        </p:nvPicPr>
        <p:blipFill>
          <a:blip r:embed="rId2"/>
          <a:srcRect/>
          <a:stretch>
            <a:fillRect/>
          </a:stretch>
        </p:blipFill>
        <p:spPr bwMode="auto">
          <a:xfrm>
            <a:off x="8183563" y="-85725"/>
            <a:ext cx="4008437" cy="2571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idx="4294967295"/>
          </p:nvPr>
        </p:nvSpPr>
        <p:spPr>
          <a:xfrm>
            <a:off x="722313" y="307975"/>
            <a:ext cx="8623300" cy="687388"/>
          </a:xfrm>
        </p:spPr>
        <p:txBody>
          <a:bodyPr/>
          <a:lstStyle/>
          <a:p>
            <a:pPr eaLnBrk="1" hangingPunct="1"/>
            <a:r>
              <a:rPr lang="it-IT" sz="4800" smtClean="0">
                <a:solidFill>
                  <a:srgbClr val="004E4C"/>
                </a:solidFill>
                <a:latin typeface="Arial Narrow" pitchFamily="34" charset="0"/>
              </a:rPr>
              <a:t>Quattro mosse verso la comunità professionale (1)</a:t>
            </a:r>
          </a:p>
        </p:txBody>
      </p:sp>
      <p:sp>
        <p:nvSpPr>
          <p:cNvPr id="33794" name="Segnaposto contenuto 2"/>
          <p:cNvSpPr>
            <a:spLocks noGrp="1"/>
          </p:cNvSpPr>
          <p:nvPr>
            <p:ph idx="4294967295"/>
          </p:nvPr>
        </p:nvSpPr>
        <p:spPr>
          <a:xfrm>
            <a:off x="404813" y="1325563"/>
            <a:ext cx="11195050" cy="3810000"/>
          </a:xfrm>
        </p:spPr>
        <p:txBody>
          <a:bodyPr/>
          <a:lstStyle/>
          <a:p>
            <a:pPr eaLnBrk="1" hangingPunct="1">
              <a:buFont typeface="Arial" charset="0"/>
              <a:buNone/>
            </a:pPr>
            <a:r>
              <a:rPr lang="it-IT" smtClean="0"/>
              <a:t>                        1 - </a:t>
            </a:r>
            <a:r>
              <a:rPr lang="it-IT" b="1" smtClean="0"/>
              <a:t>Curare il clima sociale e professionale</a:t>
            </a:r>
            <a:r>
              <a:rPr lang="it-IT" smtClean="0"/>
              <a:t> </a:t>
            </a:r>
          </a:p>
          <a:p>
            <a:pPr eaLnBrk="1" hangingPunct="1"/>
            <a:r>
              <a:rPr lang="it-IT" smtClean="0"/>
              <a:t>Aver fiducia nei propri insegnanti e dimostrarla. Aver tempo per gli insegnanti. Affrontare collaborativamente le criticità della scuola. Evitare le procedure demotivanti. Risolvere efficacemente problemi organizzativi e funzionali </a:t>
            </a:r>
            <a:endParaRPr lang="it-IT" smtClean="0">
              <a:solidFill>
                <a:srgbClr val="004E4C"/>
              </a:solidFill>
              <a:latin typeface="Arial Narrow" pitchFamily="34" charset="0"/>
            </a:endParaRPr>
          </a:p>
          <a:p>
            <a:pPr eaLnBrk="1" hangingPunct="1"/>
            <a:r>
              <a:rPr lang="it-IT" smtClean="0">
                <a:solidFill>
                  <a:srgbClr val="004E4C"/>
                </a:solidFill>
                <a:latin typeface="Arial Narrow" pitchFamily="34" charset="0"/>
              </a:rPr>
              <a:t>Cosa dice la 107?</a:t>
            </a:r>
          </a:p>
          <a:p>
            <a:pPr eaLnBrk="1" hangingPunct="1"/>
            <a:r>
              <a:rPr lang="it-IT" smtClean="0"/>
              <a:t>Elaborazione dei principali documenti progettuali della scuola con il coinvolgimento dei docenti – RAV, PDM, PTOF. Rispetto degli organi collegiali e gestione delle risorse umane (comma 78). </a:t>
            </a:r>
            <a:endParaRPr lang="it-IT" smtClean="0">
              <a:solidFill>
                <a:srgbClr val="004E4C"/>
              </a:solidFill>
              <a:latin typeface="Arial Narrow" pitchFamily="34" charset="0"/>
            </a:endParaRPr>
          </a:p>
        </p:txBody>
      </p:sp>
      <p:grpSp>
        <p:nvGrpSpPr>
          <p:cNvPr id="33795" name="Gruppo 3"/>
          <p:cNvGrpSpPr>
            <a:grpSpLocks/>
          </p:cNvGrpSpPr>
          <p:nvPr/>
        </p:nvGrpSpPr>
        <p:grpSpPr bwMode="auto">
          <a:xfrm>
            <a:off x="0" y="5229225"/>
            <a:ext cx="12192000" cy="1633538"/>
            <a:chOff x="0" y="5240038"/>
            <a:chExt cx="13935075" cy="1617962"/>
          </a:xfrm>
        </p:grpSpPr>
        <p:pic>
          <p:nvPicPr>
            <p:cNvPr id="33796"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33797"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33798"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33799"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idx="4294967295"/>
          </p:nvPr>
        </p:nvSpPr>
        <p:spPr>
          <a:xfrm>
            <a:off x="712788" y="149225"/>
            <a:ext cx="8632825" cy="846138"/>
          </a:xfrm>
        </p:spPr>
        <p:txBody>
          <a:bodyPr/>
          <a:lstStyle/>
          <a:p>
            <a:pPr eaLnBrk="1" hangingPunct="1"/>
            <a:r>
              <a:rPr lang="it-IT" sz="4800" smtClean="0">
                <a:solidFill>
                  <a:srgbClr val="004E4C"/>
                </a:solidFill>
                <a:latin typeface="Arial Narrow" pitchFamily="34" charset="0"/>
              </a:rPr>
              <a:t>Quattro mosse verso la comunità professionale (2)</a:t>
            </a:r>
          </a:p>
        </p:txBody>
      </p:sp>
      <p:sp>
        <p:nvSpPr>
          <p:cNvPr id="34818" name="Segnaposto contenuto 2"/>
          <p:cNvSpPr>
            <a:spLocks noGrp="1"/>
          </p:cNvSpPr>
          <p:nvPr>
            <p:ph idx="4294967295"/>
          </p:nvPr>
        </p:nvSpPr>
        <p:spPr>
          <a:xfrm>
            <a:off x="500063" y="1273175"/>
            <a:ext cx="11099800" cy="3862388"/>
          </a:xfrm>
        </p:spPr>
        <p:txBody>
          <a:bodyPr/>
          <a:lstStyle/>
          <a:p>
            <a:pPr eaLnBrk="1" hangingPunct="1">
              <a:buFont typeface="Arial" charset="0"/>
              <a:buNone/>
            </a:pPr>
            <a:r>
              <a:rPr lang="it-IT" smtClean="0"/>
              <a:t>                        2 – </a:t>
            </a:r>
            <a:r>
              <a:rPr lang="it-IT" b="1" smtClean="0"/>
              <a:t>Favorire la realizzazione personale</a:t>
            </a:r>
            <a:r>
              <a:rPr lang="it-IT" smtClean="0"/>
              <a:t> </a:t>
            </a:r>
          </a:p>
          <a:p>
            <a:pPr eaLnBrk="1" hangingPunct="1"/>
            <a:r>
              <a:rPr lang="it-IT" smtClean="0"/>
              <a:t>Conoscere il curriculum e le biografie professionali degli insegnanti. Proporre (e creare) opportunità di scambio professionale. Stimolare il trasferimento e la condivisione di competenze. Individuare docenti con potenzialità. Promuovere la middle leadership. </a:t>
            </a:r>
            <a:endParaRPr lang="it-IT" smtClean="0">
              <a:solidFill>
                <a:srgbClr val="004E4C"/>
              </a:solidFill>
              <a:latin typeface="Arial Narrow" pitchFamily="34" charset="0"/>
            </a:endParaRPr>
          </a:p>
          <a:p>
            <a:pPr eaLnBrk="1" hangingPunct="1"/>
            <a:r>
              <a:rPr lang="it-IT" smtClean="0">
                <a:solidFill>
                  <a:srgbClr val="004E4C"/>
                </a:solidFill>
                <a:latin typeface="Arial Narrow" pitchFamily="34" charset="0"/>
              </a:rPr>
              <a:t>Cosa dice la 107?</a:t>
            </a:r>
          </a:p>
          <a:p>
            <a:pPr eaLnBrk="1" hangingPunct="1"/>
            <a:r>
              <a:rPr lang="it-IT" smtClean="0"/>
              <a:t>Assegnare impegni e responsabilità [Comma 83 Individuazione del 10% dell’organico per funzioni di supporto] [funzione esclusiva del dirigente scolastico]. </a:t>
            </a:r>
          </a:p>
        </p:txBody>
      </p:sp>
      <p:grpSp>
        <p:nvGrpSpPr>
          <p:cNvPr id="34819" name="Gruppo 3"/>
          <p:cNvGrpSpPr>
            <a:grpSpLocks/>
          </p:cNvGrpSpPr>
          <p:nvPr/>
        </p:nvGrpSpPr>
        <p:grpSpPr bwMode="auto">
          <a:xfrm>
            <a:off x="0" y="5229225"/>
            <a:ext cx="12192000" cy="1633538"/>
            <a:chOff x="0" y="5240038"/>
            <a:chExt cx="13935075" cy="1617962"/>
          </a:xfrm>
        </p:grpSpPr>
        <p:pic>
          <p:nvPicPr>
            <p:cNvPr id="34820"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34821"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34822"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34823"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title" idx="4294967295"/>
          </p:nvPr>
        </p:nvSpPr>
        <p:spPr>
          <a:xfrm>
            <a:off x="862013" y="180975"/>
            <a:ext cx="8483600" cy="814388"/>
          </a:xfrm>
        </p:spPr>
        <p:txBody>
          <a:bodyPr/>
          <a:lstStyle/>
          <a:p>
            <a:pPr eaLnBrk="1" hangingPunct="1"/>
            <a:r>
              <a:rPr lang="it-IT" sz="4800" smtClean="0">
                <a:solidFill>
                  <a:srgbClr val="004E4C"/>
                </a:solidFill>
                <a:latin typeface="Arial Narrow" pitchFamily="34" charset="0"/>
              </a:rPr>
              <a:t>Quattro mosse verso la comunità professionale (3)</a:t>
            </a:r>
          </a:p>
        </p:txBody>
      </p:sp>
      <p:sp>
        <p:nvSpPr>
          <p:cNvPr id="35842" name="Segnaposto contenuto 2"/>
          <p:cNvSpPr>
            <a:spLocks noGrp="1"/>
          </p:cNvSpPr>
          <p:nvPr>
            <p:ph idx="4294967295"/>
          </p:nvPr>
        </p:nvSpPr>
        <p:spPr>
          <a:xfrm>
            <a:off x="449263" y="1316038"/>
            <a:ext cx="11150600" cy="3819525"/>
          </a:xfrm>
        </p:spPr>
        <p:txBody>
          <a:bodyPr/>
          <a:lstStyle/>
          <a:p>
            <a:pPr eaLnBrk="1" hangingPunct="1">
              <a:buFont typeface="Arial" charset="0"/>
              <a:buNone/>
            </a:pPr>
            <a:r>
              <a:rPr lang="it-IT" smtClean="0"/>
              <a:t>                        </a:t>
            </a:r>
            <a:r>
              <a:rPr lang="it-IT" b="1" smtClean="0"/>
              <a:t>3 – Fornire feedback </a:t>
            </a:r>
          </a:p>
          <a:p>
            <a:pPr eaLnBrk="1" hangingPunct="1"/>
            <a:r>
              <a:rPr lang="it-IT" smtClean="0"/>
              <a:t>Creare momenti di riflessione su temi (gestione della classe, demotivazione degli studenti...). Intervenire in casi di inadeguatezza. Richiedere rispetto delle regole della scuola senza transigere. Avviare confronti sistematici sui risultati degli studenti. Proteggere gli insegnanti dalle distrazioni. </a:t>
            </a:r>
            <a:endParaRPr lang="it-IT" smtClean="0">
              <a:solidFill>
                <a:srgbClr val="004E4C"/>
              </a:solidFill>
              <a:latin typeface="Arial Narrow" pitchFamily="34" charset="0"/>
            </a:endParaRPr>
          </a:p>
          <a:p>
            <a:pPr eaLnBrk="1" hangingPunct="1"/>
            <a:r>
              <a:rPr lang="it-IT" smtClean="0">
                <a:solidFill>
                  <a:srgbClr val="004E4C"/>
                </a:solidFill>
                <a:latin typeface="Arial Narrow" pitchFamily="34" charset="0"/>
              </a:rPr>
              <a:t>Cosa dice la 107?</a:t>
            </a:r>
          </a:p>
          <a:p>
            <a:pPr eaLnBrk="1" hangingPunct="1"/>
            <a:r>
              <a:rPr lang="it-IT" smtClean="0"/>
              <a:t>Valorizzazione dei docenti (commi 126-130). Bilancio di competenze e superamento anno di prova [commi 115-120; DM 850/2015]. </a:t>
            </a:r>
          </a:p>
        </p:txBody>
      </p:sp>
      <p:grpSp>
        <p:nvGrpSpPr>
          <p:cNvPr id="35843" name="Gruppo 3"/>
          <p:cNvGrpSpPr>
            <a:grpSpLocks/>
          </p:cNvGrpSpPr>
          <p:nvPr/>
        </p:nvGrpSpPr>
        <p:grpSpPr bwMode="auto">
          <a:xfrm>
            <a:off x="0" y="5229225"/>
            <a:ext cx="12192000" cy="1633538"/>
            <a:chOff x="0" y="5240038"/>
            <a:chExt cx="13935075" cy="1617962"/>
          </a:xfrm>
        </p:grpSpPr>
        <p:pic>
          <p:nvPicPr>
            <p:cNvPr id="35844"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35845"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35846"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35847"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olo 1"/>
          <p:cNvSpPr>
            <a:spLocks noGrp="1"/>
          </p:cNvSpPr>
          <p:nvPr>
            <p:ph type="title" idx="4294967295"/>
          </p:nvPr>
        </p:nvSpPr>
        <p:spPr>
          <a:xfrm>
            <a:off x="755650" y="212725"/>
            <a:ext cx="8589963" cy="782638"/>
          </a:xfrm>
        </p:spPr>
        <p:txBody>
          <a:bodyPr/>
          <a:lstStyle/>
          <a:p>
            <a:pPr eaLnBrk="1" hangingPunct="1"/>
            <a:r>
              <a:rPr lang="it-IT" sz="4800" smtClean="0">
                <a:solidFill>
                  <a:srgbClr val="004E4C"/>
                </a:solidFill>
                <a:latin typeface="Arial Narrow" pitchFamily="34" charset="0"/>
              </a:rPr>
              <a:t>Quattro mosse verso la comunità professionale (4)</a:t>
            </a:r>
          </a:p>
        </p:txBody>
      </p:sp>
      <p:sp>
        <p:nvSpPr>
          <p:cNvPr id="36866" name="Segnaposto contenuto 2"/>
          <p:cNvSpPr>
            <a:spLocks noGrp="1"/>
          </p:cNvSpPr>
          <p:nvPr>
            <p:ph idx="4294967295"/>
          </p:nvPr>
        </p:nvSpPr>
        <p:spPr>
          <a:xfrm>
            <a:off x="436563" y="1357313"/>
            <a:ext cx="11163300" cy="3778250"/>
          </a:xfrm>
        </p:spPr>
        <p:txBody>
          <a:bodyPr/>
          <a:lstStyle/>
          <a:p>
            <a:pPr eaLnBrk="1" hangingPunct="1">
              <a:buFont typeface="Arial" charset="0"/>
              <a:buNone/>
            </a:pPr>
            <a:r>
              <a:rPr lang="it-IT" smtClean="0"/>
              <a:t>                        4 – </a:t>
            </a:r>
            <a:r>
              <a:rPr lang="it-IT" b="1" smtClean="0"/>
              <a:t>Contribuire alla crescita professionale</a:t>
            </a:r>
            <a:r>
              <a:rPr lang="it-IT" smtClean="0"/>
              <a:t> </a:t>
            </a:r>
          </a:p>
          <a:p>
            <a:pPr eaLnBrk="1" hangingPunct="1"/>
            <a:r>
              <a:rPr lang="it-IT" smtClean="0"/>
              <a:t>Fornire informazioni sulle proposte disponibili. Promuovere iniziative di scuola. Favorire la formazione di gruppi innovativi. Collaborare per lo sviluppo di progetti personali di crescita professionale. Attivare processi di innovazione a livello di scuola. Entrare e partecipare a networks innovativi di scuole. </a:t>
            </a:r>
            <a:endParaRPr lang="it-IT" smtClean="0">
              <a:solidFill>
                <a:srgbClr val="004E4C"/>
              </a:solidFill>
              <a:latin typeface="Arial Narrow" pitchFamily="34" charset="0"/>
            </a:endParaRPr>
          </a:p>
          <a:p>
            <a:pPr eaLnBrk="1" hangingPunct="1"/>
            <a:r>
              <a:rPr lang="it-IT" smtClean="0">
                <a:solidFill>
                  <a:srgbClr val="004E4C"/>
                </a:solidFill>
                <a:latin typeface="Arial Narrow" pitchFamily="34" charset="0"/>
              </a:rPr>
              <a:t>Cosa dice la 107?</a:t>
            </a:r>
          </a:p>
          <a:p>
            <a:pPr eaLnBrk="1" hangingPunct="1"/>
            <a:r>
              <a:rPr lang="it-IT" smtClean="0"/>
              <a:t>Formazione obbligatoria da progettare ed inserire nel PTOF [comma124] . Valorizzazione dei docenti (commi 126-130).  </a:t>
            </a:r>
          </a:p>
        </p:txBody>
      </p:sp>
      <p:grpSp>
        <p:nvGrpSpPr>
          <p:cNvPr id="36867" name="Gruppo 3"/>
          <p:cNvGrpSpPr>
            <a:grpSpLocks/>
          </p:cNvGrpSpPr>
          <p:nvPr/>
        </p:nvGrpSpPr>
        <p:grpSpPr bwMode="auto">
          <a:xfrm>
            <a:off x="0" y="5229225"/>
            <a:ext cx="12192000" cy="1633538"/>
            <a:chOff x="0" y="5240038"/>
            <a:chExt cx="13935075" cy="1617962"/>
          </a:xfrm>
        </p:grpSpPr>
        <p:pic>
          <p:nvPicPr>
            <p:cNvPr id="36868"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36869"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36870"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36871"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85725"/>
            <a:ext cx="12192000" cy="842963"/>
          </a:xfrm>
          <a:solidFill>
            <a:schemeClr val="accent6"/>
          </a:solidFill>
        </p:spPr>
        <p:txBody>
          <a:bodyPr rtlCol="0">
            <a:normAutofit/>
          </a:bodyPr>
          <a:lstStyle/>
          <a:p>
            <a:pPr eaLnBrk="1" fontAlgn="auto" hangingPunct="1">
              <a:spcAft>
                <a:spcPts val="0"/>
              </a:spcAft>
              <a:defRPr/>
            </a:pPr>
            <a:r>
              <a:rPr lang="it-IT" sz="4800" dirty="0" smtClean="0">
                <a:latin typeface="Arial Narrow" panose="020B0606020202030204" pitchFamily="34" charset="0"/>
              </a:rPr>
              <a:t>La parola alla scuola</a:t>
            </a:r>
            <a:endParaRPr lang="it-IT" sz="4800" dirty="0">
              <a:latin typeface="Arial Narrow" panose="020B0606020202030204" pitchFamily="34" charset="0"/>
            </a:endParaRPr>
          </a:p>
        </p:txBody>
      </p:sp>
      <p:sp>
        <p:nvSpPr>
          <p:cNvPr id="3" name="Segnaposto contenuto 2"/>
          <p:cNvSpPr>
            <a:spLocks noGrp="1"/>
          </p:cNvSpPr>
          <p:nvPr>
            <p:ph idx="4294967295"/>
          </p:nvPr>
        </p:nvSpPr>
        <p:spPr>
          <a:xfrm>
            <a:off x="0" y="1312863"/>
            <a:ext cx="12192000" cy="4864100"/>
          </a:xfrm>
        </p:spPr>
        <p:txBody>
          <a:bodyPr rtlCol="0">
            <a:normAutofit/>
          </a:bodyPr>
          <a:lstStyle/>
          <a:p>
            <a:pPr eaLnBrk="1" fontAlgn="auto" hangingPunct="1">
              <a:spcAft>
                <a:spcPts val="0"/>
              </a:spcAft>
              <a:buFont typeface="Arial" panose="020B0604020202020204" pitchFamily="34" charset="0"/>
              <a:buChar char="•"/>
              <a:defRPr/>
            </a:pPr>
            <a:endParaRPr lang="it-IT" dirty="0" smtClean="0">
              <a:latin typeface="Arial Narrow" panose="020B0606020202030204" pitchFamily="34" charset="0"/>
            </a:endParaRPr>
          </a:p>
          <a:p>
            <a:pPr eaLnBrk="1" fontAlgn="auto" hangingPunct="1">
              <a:spcAft>
                <a:spcPts val="0"/>
              </a:spcAft>
              <a:buFont typeface="Arial" panose="020B0604020202020204" pitchFamily="34" charset="0"/>
              <a:buChar char="•"/>
              <a:defRPr/>
            </a:pPr>
            <a:endParaRPr lang="it-IT" dirty="0">
              <a:latin typeface="Arial Narrow" panose="020B0606020202030204" pitchFamily="34" charset="0"/>
            </a:endParaRPr>
          </a:p>
          <a:p>
            <a:pPr eaLnBrk="1" fontAlgn="auto" hangingPunct="1">
              <a:spcAft>
                <a:spcPts val="0"/>
              </a:spcAft>
              <a:buFont typeface="Arial" panose="020B0604020202020204" pitchFamily="34" charset="0"/>
              <a:buChar char="•"/>
              <a:defRPr/>
            </a:pPr>
            <a:r>
              <a:rPr lang="it-IT" dirty="0" smtClean="0">
                <a:latin typeface="Arial Narrow" panose="020B0606020202030204" pitchFamily="34" charset="0"/>
              </a:rPr>
              <a:t>Al centro la nostra cultura e i nostri valori</a:t>
            </a:r>
          </a:p>
          <a:p>
            <a:pPr eaLnBrk="1" fontAlgn="auto" hangingPunct="1">
              <a:spcAft>
                <a:spcPts val="0"/>
              </a:spcAft>
              <a:buFont typeface="Arial" panose="020B0604020202020204" pitchFamily="34" charset="0"/>
              <a:buChar char="•"/>
              <a:defRPr/>
            </a:pPr>
            <a:r>
              <a:rPr lang="it-IT" dirty="0" smtClean="0">
                <a:latin typeface="Arial Narrow" panose="020B0606020202030204" pitchFamily="34" charset="0"/>
              </a:rPr>
              <a:t>L’equità e le pari opportunità</a:t>
            </a:r>
          </a:p>
          <a:p>
            <a:pPr eaLnBrk="1" fontAlgn="auto" hangingPunct="1">
              <a:spcAft>
                <a:spcPts val="0"/>
              </a:spcAft>
              <a:buFont typeface="Arial" panose="020B0604020202020204" pitchFamily="34" charset="0"/>
              <a:buChar char="•"/>
              <a:defRPr/>
            </a:pPr>
            <a:r>
              <a:rPr lang="it-IT" dirty="0" smtClean="0">
                <a:latin typeface="Arial Narrow" panose="020B0606020202030204" pitchFamily="34" charset="0"/>
              </a:rPr>
              <a:t>Etica della valutazione e della responsabilità</a:t>
            </a:r>
          </a:p>
          <a:p>
            <a:pPr eaLnBrk="1" fontAlgn="auto" hangingPunct="1">
              <a:spcAft>
                <a:spcPts val="0"/>
              </a:spcAft>
              <a:buFont typeface="Arial" panose="020B0604020202020204" pitchFamily="34" charset="0"/>
              <a:buChar char="•"/>
              <a:defRPr/>
            </a:pPr>
            <a:r>
              <a:rPr lang="it-IT" dirty="0" smtClean="0">
                <a:latin typeface="Arial Narrow" panose="020B0606020202030204" pitchFamily="34" charset="0"/>
              </a:rPr>
              <a:t>Collaborazione e cooperazione tra le persone</a:t>
            </a:r>
          </a:p>
          <a:p>
            <a:pPr eaLnBrk="1" fontAlgn="auto" hangingPunct="1">
              <a:spcAft>
                <a:spcPts val="0"/>
              </a:spcAft>
              <a:buFont typeface="Arial" panose="020B0604020202020204" pitchFamily="34" charset="0"/>
              <a:buChar char="•"/>
              <a:defRPr/>
            </a:pPr>
            <a:r>
              <a:rPr lang="it-IT" dirty="0" smtClean="0">
                <a:latin typeface="Arial Narrow" panose="020B0606020202030204" pitchFamily="34" charset="0"/>
              </a:rPr>
              <a:t>Il senso «pubblico» e «universale» della nostra professionalità </a:t>
            </a:r>
          </a:p>
          <a:p>
            <a:pPr marL="0" indent="0" eaLnBrk="1" fontAlgn="auto" hangingPunct="1">
              <a:spcAft>
                <a:spcPts val="0"/>
              </a:spcAft>
              <a:buFont typeface="Arial" panose="020B0604020202020204" pitchFamily="34" charset="0"/>
              <a:buNone/>
              <a:defRPr/>
            </a:pPr>
            <a:endParaRPr lang="it-IT" dirty="0">
              <a:latin typeface="Arial Narrow" panose="020B0606020202030204" pitchFamily="34" charset="0"/>
            </a:endParaRPr>
          </a:p>
          <a:p>
            <a:pPr marL="0" indent="0" eaLnBrk="1" fontAlgn="auto" hangingPunct="1">
              <a:spcAft>
                <a:spcPts val="0"/>
              </a:spcAft>
              <a:buFont typeface="Arial" panose="020B0604020202020204" pitchFamily="34" charset="0"/>
              <a:buNone/>
              <a:defRPr/>
            </a:pPr>
            <a:r>
              <a:rPr lang="it-IT" dirty="0">
                <a:latin typeface="Arial Narrow" panose="020B0606020202030204" pitchFamily="34" charset="0"/>
              </a:rPr>
              <a:t> </a:t>
            </a:r>
            <a:r>
              <a:rPr lang="it-IT" dirty="0" smtClean="0">
                <a:latin typeface="Arial Narrow" panose="020B0606020202030204" pitchFamily="34" charset="0"/>
              </a:rPr>
              <a:t>                         …..e scusate se è poco!</a:t>
            </a:r>
          </a:p>
        </p:txBody>
      </p:sp>
      <p:pic>
        <p:nvPicPr>
          <p:cNvPr id="54276" name="Picture 6" descr="http://www.uniges3.net/juego/img/ramaA.png"/>
          <p:cNvPicPr>
            <a:picLocks noChangeAspect="1" noChangeArrowheads="1"/>
          </p:cNvPicPr>
          <p:nvPr/>
        </p:nvPicPr>
        <p:blipFill>
          <a:blip r:embed="rId2"/>
          <a:srcRect/>
          <a:stretch>
            <a:fillRect/>
          </a:stretch>
        </p:blipFill>
        <p:spPr bwMode="auto">
          <a:xfrm>
            <a:off x="8183563" y="-85725"/>
            <a:ext cx="4008437"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672263" y="0"/>
            <a:ext cx="4606925"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FFFFFF"/>
              </a:solidFill>
            </a:endParaRPr>
          </a:p>
        </p:txBody>
      </p:sp>
      <p:pic>
        <p:nvPicPr>
          <p:cNvPr id="55299" name="Picture 2" descr="http://4.bp.blogspot.com/-b2uLXatEcRA/U9qfRE_o7II/AAAAAAAACI4/11KO4-2Sk-8/s1600/equilibrio.jpg"/>
          <p:cNvPicPr>
            <a:picLocks noChangeAspect="1" noChangeArrowheads="1"/>
          </p:cNvPicPr>
          <p:nvPr/>
        </p:nvPicPr>
        <p:blipFill>
          <a:blip r:embed="rId2"/>
          <a:srcRect/>
          <a:stretch>
            <a:fillRect/>
          </a:stretch>
        </p:blipFill>
        <p:spPr bwMode="auto">
          <a:xfrm>
            <a:off x="814388" y="0"/>
            <a:ext cx="5676900" cy="6858000"/>
          </a:xfrm>
          <a:prstGeom prst="rect">
            <a:avLst/>
          </a:prstGeom>
          <a:noFill/>
          <a:ln w="9525">
            <a:noFill/>
            <a:miter lim="800000"/>
            <a:headEnd/>
            <a:tailEnd/>
          </a:ln>
        </p:spPr>
      </p:pic>
      <p:sp>
        <p:nvSpPr>
          <p:cNvPr id="55300" name="Titolo 1"/>
          <p:cNvSpPr>
            <a:spLocks noGrp="1"/>
          </p:cNvSpPr>
          <p:nvPr>
            <p:ph type="ctrTitle" idx="4294967295"/>
          </p:nvPr>
        </p:nvSpPr>
        <p:spPr>
          <a:xfrm>
            <a:off x="6527800" y="549275"/>
            <a:ext cx="3960813" cy="3095625"/>
          </a:xfrm>
        </p:spPr>
        <p:txBody>
          <a:bodyPr/>
          <a:lstStyle/>
          <a:p>
            <a:pPr eaLnBrk="1" hangingPunct="1"/>
            <a:r>
              <a:rPr lang="it-IT" altLang="it-IT" b="1" smtClean="0">
                <a:solidFill>
                  <a:srgbClr val="996633"/>
                </a:solidFill>
                <a:latin typeface="Agency FB"/>
              </a:rPr>
              <a:t>Ce la possiamo fare!</a:t>
            </a:r>
          </a:p>
        </p:txBody>
      </p:sp>
      <p:sp>
        <p:nvSpPr>
          <p:cNvPr id="55301" name="Sottotitolo 2"/>
          <p:cNvSpPr>
            <a:spLocks noGrp="1"/>
          </p:cNvSpPr>
          <p:nvPr>
            <p:ph type="subTitle" idx="4294967295"/>
          </p:nvPr>
        </p:nvSpPr>
        <p:spPr>
          <a:xfrm>
            <a:off x="6189663" y="4622800"/>
            <a:ext cx="5000625" cy="1219200"/>
          </a:xfrm>
        </p:spPr>
        <p:txBody>
          <a:bodyPr/>
          <a:lstStyle/>
          <a:p>
            <a:pPr marL="0" indent="0" algn="ctr" eaLnBrk="1" hangingPunct="1">
              <a:buFont typeface="Arial" charset="0"/>
              <a:buNone/>
            </a:pPr>
            <a:r>
              <a:rPr lang="it-IT" altLang="it-IT" sz="4400" i="1" smtClean="0">
                <a:solidFill>
                  <a:srgbClr val="898989"/>
                </a:solidFill>
              </a:rPr>
              <a:t>Insieme!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title" idx="4294967295"/>
          </p:nvPr>
        </p:nvSpPr>
        <p:spPr>
          <a:xfrm>
            <a:off x="144463" y="0"/>
            <a:ext cx="10055225" cy="1631950"/>
          </a:xfrm>
        </p:spPr>
        <p:txBody>
          <a:bodyPr/>
          <a:lstStyle/>
          <a:p>
            <a:pPr eaLnBrk="1" hangingPunct="1"/>
            <a:r>
              <a:rPr lang="it-IT" sz="4800" smtClean="0">
                <a:solidFill>
                  <a:srgbClr val="004E4C"/>
                </a:solidFill>
                <a:latin typeface="Arial Narrow" pitchFamily="34" charset="0"/>
              </a:rPr>
              <a:t>Nuove professionalità nella scuola</a:t>
            </a:r>
          </a:p>
        </p:txBody>
      </p:sp>
      <p:sp>
        <p:nvSpPr>
          <p:cNvPr id="14338" name="Segnaposto contenuto 2"/>
          <p:cNvSpPr>
            <a:spLocks noGrp="1"/>
          </p:cNvSpPr>
          <p:nvPr>
            <p:ph idx="4294967295"/>
          </p:nvPr>
        </p:nvSpPr>
        <p:spPr>
          <a:xfrm>
            <a:off x="0" y="1868488"/>
            <a:ext cx="11353800" cy="4351337"/>
          </a:xfrm>
        </p:spPr>
        <p:txBody>
          <a:bodyPr/>
          <a:lstStyle/>
          <a:p>
            <a:pPr eaLnBrk="1" hangingPunct="1">
              <a:buFont typeface="Arial" charset="0"/>
              <a:buNone/>
            </a:pPr>
            <a:r>
              <a:rPr lang="it-IT" smtClean="0"/>
              <a:t>L’articolazione delle professionalità diventa indispensabile quando alla scuola viene richiesto di interpretare un nuovo modello formativo:</a:t>
            </a:r>
          </a:p>
          <a:p>
            <a:pPr eaLnBrk="1" hangingPunct="1">
              <a:buFontTx/>
              <a:buChar char="-"/>
            </a:pPr>
            <a:r>
              <a:rPr lang="it-IT" smtClean="0"/>
              <a:t>analisi del contesto, </a:t>
            </a:r>
          </a:p>
          <a:p>
            <a:pPr eaLnBrk="1" hangingPunct="1">
              <a:buFontTx/>
              <a:buChar char="-"/>
            </a:pPr>
            <a:r>
              <a:rPr lang="it-IT" smtClean="0"/>
              <a:t>lettura dei bisogni differenziati degli allievi, </a:t>
            </a:r>
          </a:p>
          <a:p>
            <a:pPr eaLnBrk="1" hangingPunct="1">
              <a:buFontTx/>
              <a:buChar char="-"/>
            </a:pPr>
            <a:r>
              <a:rPr lang="it-IT" smtClean="0"/>
              <a:t>risposte organizzative e didattiche con (alcuni) margini di discrezionalità</a:t>
            </a:r>
          </a:p>
          <a:p>
            <a:pPr eaLnBrk="1" hangingPunct="1">
              <a:buFontTx/>
              <a:buChar char="-"/>
            </a:pPr>
            <a:r>
              <a:rPr lang="it-IT" smtClean="0"/>
              <a:t>la scuola del curricolo</a:t>
            </a:r>
          </a:p>
          <a:p>
            <a:pPr eaLnBrk="1" hangingPunct="1">
              <a:buFontTx/>
              <a:buChar char="-"/>
            </a:pPr>
            <a:r>
              <a:rPr lang="it-IT" smtClean="0"/>
              <a:t>…….</a:t>
            </a:r>
            <a:endParaRPr lang="it-IT" smtClean="0">
              <a:solidFill>
                <a:srgbClr val="004E4C"/>
              </a:solidFill>
              <a:latin typeface="Arial Narrow" pitchFamily="34" charset="0"/>
            </a:endParaRPr>
          </a:p>
        </p:txBody>
      </p:sp>
      <p:grpSp>
        <p:nvGrpSpPr>
          <p:cNvPr id="14339" name="Gruppo 3"/>
          <p:cNvGrpSpPr>
            <a:grpSpLocks/>
          </p:cNvGrpSpPr>
          <p:nvPr/>
        </p:nvGrpSpPr>
        <p:grpSpPr bwMode="auto">
          <a:xfrm>
            <a:off x="0" y="5229225"/>
            <a:ext cx="12192000" cy="1633538"/>
            <a:chOff x="0" y="5240038"/>
            <a:chExt cx="13935075" cy="1617962"/>
          </a:xfrm>
        </p:grpSpPr>
        <p:pic>
          <p:nvPicPr>
            <p:cNvPr id="14340"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14341"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14342"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14343"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idx="4294967295"/>
          </p:nvPr>
        </p:nvSpPr>
        <p:spPr>
          <a:xfrm>
            <a:off x="414338" y="0"/>
            <a:ext cx="9388475" cy="1387475"/>
          </a:xfrm>
        </p:spPr>
        <p:txBody>
          <a:bodyPr/>
          <a:lstStyle/>
          <a:p>
            <a:pPr eaLnBrk="1" hangingPunct="1"/>
            <a:r>
              <a:rPr lang="it-IT" sz="4800" smtClean="0">
                <a:solidFill>
                  <a:srgbClr val="004E4C"/>
                </a:solidFill>
                <a:latin typeface="Arial Narrow" pitchFamily="34" charset="0"/>
              </a:rPr>
              <a:t>Siamo diventati competenti in autonomia?</a:t>
            </a:r>
          </a:p>
        </p:txBody>
      </p:sp>
      <p:sp>
        <p:nvSpPr>
          <p:cNvPr id="17410" name="Segnaposto contenuto 2"/>
          <p:cNvSpPr>
            <a:spLocks noGrp="1"/>
          </p:cNvSpPr>
          <p:nvPr>
            <p:ph idx="4294967295"/>
          </p:nvPr>
        </p:nvSpPr>
        <p:spPr>
          <a:xfrm>
            <a:off x="-182563" y="1293813"/>
            <a:ext cx="11356976" cy="4351337"/>
          </a:xfrm>
        </p:spPr>
        <p:txBody>
          <a:bodyPr/>
          <a:lstStyle/>
          <a:p>
            <a:pPr eaLnBrk="1" hangingPunct="1"/>
            <a:endParaRPr lang="it-IT" smtClean="0">
              <a:solidFill>
                <a:srgbClr val="004E4C"/>
              </a:solidFill>
              <a:latin typeface="Arial Narrow" pitchFamily="34" charset="0"/>
            </a:endParaRPr>
          </a:p>
        </p:txBody>
      </p:sp>
      <p:grpSp>
        <p:nvGrpSpPr>
          <p:cNvPr id="17411" name="Gruppo 3"/>
          <p:cNvGrpSpPr>
            <a:grpSpLocks/>
          </p:cNvGrpSpPr>
          <p:nvPr/>
        </p:nvGrpSpPr>
        <p:grpSpPr bwMode="auto">
          <a:xfrm>
            <a:off x="0" y="5229225"/>
            <a:ext cx="12192000" cy="1633538"/>
            <a:chOff x="0" y="5240038"/>
            <a:chExt cx="13935075" cy="1617962"/>
          </a:xfrm>
        </p:grpSpPr>
        <p:pic>
          <p:nvPicPr>
            <p:cNvPr id="17413"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17414"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17415"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17416"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
        <p:nvSpPr>
          <p:cNvPr id="17412" name="Rectangle 9"/>
          <p:cNvSpPr>
            <a:spLocks noChangeArrowheads="1"/>
          </p:cNvSpPr>
          <p:nvPr/>
        </p:nvSpPr>
        <p:spPr bwMode="auto">
          <a:xfrm>
            <a:off x="704850" y="1317625"/>
            <a:ext cx="10237788" cy="3749675"/>
          </a:xfrm>
          <a:prstGeom prst="rect">
            <a:avLst/>
          </a:prstGeom>
          <a:noFill/>
          <a:ln w="9525">
            <a:noFill/>
            <a:miter lim="800000"/>
            <a:headEnd/>
            <a:tailEnd/>
          </a:ln>
        </p:spPr>
        <p:txBody>
          <a:bodyPr anchor="ctr">
            <a:spAutoFit/>
          </a:bodyPr>
          <a:lstStyle/>
          <a:p>
            <a:r>
              <a:rPr lang="it-IT" sz="2000"/>
              <a:t>Per coltivare capitali personali e sociali, occorre andare al di là dell’ora di lezione </a:t>
            </a:r>
          </a:p>
          <a:p>
            <a:r>
              <a:rPr lang="it-IT" sz="2000"/>
              <a:t>-esplorare il territorio, individuando i bisogni sociali e quelli formativi</a:t>
            </a:r>
          </a:p>
          <a:p>
            <a:r>
              <a:rPr lang="it-IT" sz="2000"/>
              <a:t> (espressi dalle comunità e dal mondo del lavoro);</a:t>
            </a:r>
          </a:p>
          <a:p>
            <a:r>
              <a:rPr lang="it-IT" sz="2000"/>
              <a:t>- organizzare l’orientamento scolastico e professionale;</a:t>
            </a:r>
          </a:p>
          <a:p>
            <a:r>
              <a:rPr lang="it-IT" sz="2000"/>
              <a:t>- garantire il successo formativo per tutti gli alunni;</a:t>
            </a:r>
          </a:p>
          <a:p>
            <a:r>
              <a:rPr lang="it-IT" sz="2000"/>
              <a:t>- progettare l’offerta aggiuntiva e integrativa;</a:t>
            </a:r>
          </a:p>
          <a:p>
            <a:r>
              <a:rPr lang="it-IT" sz="2000"/>
              <a:t>- sviluppare l’innovazione didattica e organizzativa;</a:t>
            </a:r>
          </a:p>
          <a:p>
            <a:r>
              <a:rPr lang="it-IT" sz="2000"/>
              <a:t>- pianificare e gestire in modo strategico le risorse infrastrutturali, finanziarie e tecnologiche;</a:t>
            </a:r>
          </a:p>
          <a:p>
            <a:r>
              <a:rPr lang="it-IT" sz="2000"/>
              <a:t>- gestire, valorizzandole e sviluppandole, le risorse umane e professionali;</a:t>
            </a:r>
          </a:p>
          <a:p>
            <a:r>
              <a:rPr lang="it-IT" sz="2000"/>
              <a:t>- implementare le riforme;</a:t>
            </a:r>
          </a:p>
          <a:p>
            <a:r>
              <a:rPr lang="it-IT" sz="2000"/>
              <a:t>- monitorare e valutare i risultati ottenuti.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idx="4294967295"/>
          </p:nvPr>
        </p:nvSpPr>
        <p:spPr>
          <a:xfrm>
            <a:off x="0" y="0"/>
            <a:ext cx="9345613" cy="995363"/>
          </a:xfrm>
        </p:spPr>
        <p:txBody>
          <a:bodyPr/>
          <a:lstStyle/>
          <a:p>
            <a:pPr eaLnBrk="1" hangingPunct="1"/>
            <a:r>
              <a:rPr lang="it-IT" sz="5400" smtClean="0">
                <a:solidFill>
                  <a:srgbClr val="004E4C"/>
                </a:solidFill>
                <a:latin typeface="Arial Narrow" pitchFamily="34" charset="0"/>
              </a:rPr>
              <a:t>Basta il dirigente scolastico? </a:t>
            </a:r>
          </a:p>
        </p:txBody>
      </p:sp>
      <p:sp>
        <p:nvSpPr>
          <p:cNvPr id="18434" name="Segnaposto contenuto 2"/>
          <p:cNvSpPr>
            <a:spLocks noGrp="1"/>
          </p:cNvSpPr>
          <p:nvPr>
            <p:ph idx="4294967295"/>
          </p:nvPr>
        </p:nvSpPr>
        <p:spPr>
          <a:xfrm>
            <a:off x="0" y="1868488"/>
            <a:ext cx="11353800" cy="3267075"/>
          </a:xfrm>
        </p:spPr>
        <p:txBody>
          <a:bodyPr/>
          <a:lstStyle/>
          <a:p>
            <a:pPr eaLnBrk="1" hangingPunct="1"/>
            <a:r>
              <a:rPr lang="it-IT" smtClean="0"/>
              <a:t>Chi fa tutto ciò? Con la legge 107/2015 si è enfatizzata la figura del dirigente (gli si sono attribuite nuove prerogative: mobilità, merito/valutazione, atti di indirizzo) a fianco di quelle già previste (es. coordinamento complessivo, assegnazione docenti alle classi, sanzioni disciplinari)</a:t>
            </a:r>
          </a:p>
          <a:p>
            <a:pPr eaLnBrk="1" hangingPunct="1"/>
            <a:r>
              <a:rPr lang="it-IT" smtClean="0"/>
              <a:t>ma un modello organizzativo richiede articolazione di funzioni operative “pensanti” (i docenti) e di funzioni tecnico-specialistiche-organizzative (middle management) dotate di significative funzioni riconosciute, non in modo estemporaneo.</a:t>
            </a:r>
            <a:r>
              <a:rPr lang="it-IT" smtClean="0">
                <a:solidFill>
                  <a:srgbClr val="004E4C"/>
                </a:solidFill>
                <a:latin typeface="Arial Narrow" pitchFamily="34" charset="0"/>
              </a:rPr>
              <a:t> </a:t>
            </a:r>
          </a:p>
        </p:txBody>
      </p:sp>
      <p:grpSp>
        <p:nvGrpSpPr>
          <p:cNvPr id="18435" name="Gruppo 3"/>
          <p:cNvGrpSpPr>
            <a:grpSpLocks/>
          </p:cNvGrpSpPr>
          <p:nvPr/>
        </p:nvGrpSpPr>
        <p:grpSpPr bwMode="auto">
          <a:xfrm>
            <a:off x="0" y="5229225"/>
            <a:ext cx="12192000" cy="1633538"/>
            <a:chOff x="0" y="5240038"/>
            <a:chExt cx="13935075" cy="1617962"/>
          </a:xfrm>
        </p:grpSpPr>
        <p:pic>
          <p:nvPicPr>
            <p:cNvPr id="18436"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18437"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18438"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18439"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6800850" y="857250"/>
            <a:ext cx="5345113" cy="3162300"/>
          </a:xfrm>
        </p:spPr>
        <p:txBody>
          <a:bodyPr anchor="b">
            <a:normAutofit fontScale="90000"/>
          </a:bodyPr>
          <a:lstStyle/>
          <a:p>
            <a:pPr algn="ctr" eaLnBrk="1" hangingPunct="1">
              <a:defRPr/>
            </a:pPr>
            <a:r>
              <a:rPr lang="it-IT" sz="7200" smtClean="0">
                <a:solidFill>
                  <a:srgbClr val="004E4C"/>
                </a:solidFill>
                <a:latin typeface="Arial Narrow" pitchFamily="34" charset="0"/>
              </a:rPr>
              <a:t>Dirigenti,</a:t>
            </a:r>
            <a:br>
              <a:rPr lang="it-IT" sz="7200" smtClean="0">
                <a:solidFill>
                  <a:srgbClr val="004E4C"/>
                </a:solidFill>
                <a:latin typeface="Arial Narrow" pitchFamily="34" charset="0"/>
              </a:rPr>
            </a:br>
            <a:r>
              <a:rPr lang="it-IT" sz="7200" smtClean="0">
                <a:solidFill>
                  <a:srgbClr val="004E4C"/>
                </a:solidFill>
                <a:latin typeface="Arial Narrow" pitchFamily="34" charset="0"/>
              </a:rPr>
              <a:t>staff</a:t>
            </a:r>
            <a:br>
              <a:rPr lang="it-IT" sz="7200" smtClean="0">
                <a:solidFill>
                  <a:srgbClr val="004E4C"/>
                </a:solidFill>
                <a:latin typeface="Arial Narrow" pitchFamily="34" charset="0"/>
              </a:rPr>
            </a:br>
            <a:r>
              <a:rPr lang="it-IT" sz="7200" smtClean="0">
                <a:solidFill>
                  <a:srgbClr val="004E4C"/>
                </a:solidFill>
                <a:latin typeface="Arial Narrow" pitchFamily="34" charset="0"/>
              </a:rPr>
              <a:t>e docenti</a:t>
            </a:r>
            <a:br>
              <a:rPr lang="it-IT" sz="7200" smtClean="0">
                <a:solidFill>
                  <a:srgbClr val="004E4C"/>
                </a:solidFill>
                <a:latin typeface="Arial Narrow" pitchFamily="34" charset="0"/>
              </a:rPr>
            </a:br>
            <a:r>
              <a:rPr lang="it-IT" sz="4000" smtClean="0">
                <a:solidFill>
                  <a:srgbClr val="004E4C"/>
                </a:solidFill>
                <a:latin typeface="Arial Narrow" pitchFamily="34" charset="0"/>
              </a:rPr>
              <a:t>immaginario web(ete)</a:t>
            </a:r>
            <a:br>
              <a:rPr lang="it-IT" sz="4000" smtClean="0">
                <a:solidFill>
                  <a:srgbClr val="004E4C"/>
                </a:solidFill>
                <a:latin typeface="Arial Narrow" pitchFamily="34" charset="0"/>
              </a:rPr>
            </a:br>
            <a:r>
              <a:rPr lang="it-IT" sz="4000" smtClean="0">
                <a:solidFill>
                  <a:srgbClr val="004E4C"/>
                </a:solidFill>
                <a:latin typeface="Arial Narrow" pitchFamily="34" charset="0"/>
              </a:rPr>
              <a:t>dopo la 107/2015 (!?)</a:t>
            </a:r>
          </a:p>
        </p:txBody>
      </p:sp>
      <p:sp>
        <p:nvSpPr>
          <p:cNvPr id="19458" name="Sottotitolo 2"/>
          <p:cNvSpPr txBox="1">
            <a:spLocks/>
          </p:cNvSpPr>
          <p:nvPr/>
        </p:nvSpPr>
        <p:spPr bwMode="auto">
          <a:xfrm>
            <a:off x="6472238" y="6096000"/>
            <a:ext cx="5737225" cy="600075"/>
          </a:xfrm>
          <a:prstGeom prst="rect">
            <a:avLst/>
          </a:prstGeom>
          <a:noFill/>
          <a:ln w="9525">
            <a:noFill/>
            <a:miter lim="800000"/>
            <a:headEnd/>
            <a:tailEnd/>
          </a:ln>
        </p:spPr>
        <p:txBody>
          <a:bodyPr/>
          <a:lstStyle/>
          <a:p>
            <a:pPr algn="ctr">
              <a:lnSpc>
                <a:spcPct val="90000"/>
              </a:lnSpc>
              <a:spcBef>
                <a:spcPts val="1000"/>
              </a:spcBef>
              <a:buFont typeface="Arial" charset="0"/>
              <a:buNone/>
            </a:pPr>
            <a:endParaRPr lang="it-IT" sz="2400" b="1">
              <a:solidFill>
                <a:srgbClr val="004E4C"/>
              </a:solidFill>
              <a:latin typeface="Calibri" pitchFamily="34" charset="0"/>
            </a:endParaRPr>
          </a:p>
        </p:txBody>
      </p:sp>
      <p:pic>
        <p:nvPicPr>
          <p:cNvPr id="19459" name="Picture 2" descr="http://economictimes.indiatimes.com/photo/19494006.cms"/>
          <p:cNvPicPr>
            <a:picLocks noChangeAspect="1" noChangeArrowheads="1"/>
          </p:cNvPicPr>
          <p:nvPr/>
        </p:nvPicPr>
        <p:blipFill>
          <a:blip r:embed="rId2"/>
          <a:srcRect r="3900"/>
          <a:stretch>
            <a:fillRect/>
          </a:stretch>
        </p:blipFill>
        <p:spPr bwMode="auto">
          <a:xfrm>
            <a:off x="17463" y="0"/>
            <a:ext cx="70421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idx="4294967295"/>
          </p:nvPr>
        </p:nvSpPr>
        <p:spPr>
          <a:xfrm>
            <a:off x="0" y="0"/>
            <a:ext cx="9345613" cy="995363"/>
          </a:xfrm>
        </p:spPr>
        <p:txBody>
          <a:bodyPr/>
          <a:lstStyle/>
          <a:p>
            <a:pPr eaLnBrk="1" hangingPunct="1"/>
            <a:r>
              <a:rPr lang="it-IT" sz="4800" smtClean="0">
                <a:solidFill>
                  <a:srgbClr val="004E4C"/>
                </a:solidFill>
                <a:latin typeface="Arial Narrow" pitchFamily="34" charset="0"/>
              </a:rPr>
              <a:t>Com’è una organizzazione di successo? </a:t>
            </a:r>
          </a:p>
        </p:txBody>
      </p:sp>
      <p:sp>
        <p:nvSpPr>
          <p:cNvPr id="33795" name="Segnaposto contenuto 2"/>
          <p:cNvSpPr>
            <a:spLocks noGrp="1"/>
          </p:cNvSpPr>
          <p:nvPr>
            <p:ph idx="4294967295"/>
          </p:nvPr>
        </p:nvSpPr>
        <p:spPr>
          <a:xfrm>
            <a:off x="392113" y="1112838"/>
            <a:ext cx="11353800" cy="4351337"/>
          </a:xfrm>
        </p:spPr>
        <p:txBody>
          <a:bodyPr/>
          <a:lstStyle/>
          <a:p>
            <a:pPr marL="0" indent="0" eaLnBrk="1" hangingPunct="1">
              <a:buFont typeface="Arial" charset="0"/>
              <a:buNone/>
              <a:defRPr/>
            </a:pPr>
            <a:r>
              <a:rPr lang="it-IT" dirty="0" smtClean="0"/>
              <a:t>Componenti soft delle culture organizzative: culture, conoscenze esperte, condivisione, lavoro progettuale, il senso, il miglioramento. Le 4 C:</a:t>
            </a:r>
          </a:p>
          <a:p>
            <a:pPr eaLnBrk="1" hangingPunct="1">
              <a:defRPr/>
            </a:pPr>
            <a:r>
              <a:rPr lang="it-IT" b="1" dirty="0" smtClean="0"/>
              <a:t>Cooperazione</a:t>
            </a:r>
            <a:r>
              <a:rPr lang="it-IT" dirty="0" smtClean="0"/>
              <a:t> autoregolata, artigianale, leadership diffusa, miglioramento;</a:t>
            </a:r>
          </a:p>
          <a:p>
            <a:pPr eaLnBrk="1" hangingPunct="1">
              <a:defRPr/>
            </a:pPr>
            <a:r>
              <a:rPr lang="it-IT" b="1" dirty="0" smtClean="0"/>
              <a:t>Comunicazion</a:t>
            </a:r>
            <a:r>
              <a:rPr lang="it-IT" dirty="0" smtClean="0"/>
              <a:t>e estesa (creare non solo trasmettere; non solo informazioni ma valori: costruire il “senso” dell’agire insieme);</a:t>
            </a:r>
          </a:p>
          <a:p>
            <a:pPr eaLnBrk="1" hangingPunct="1">
              <a:defRPr/>
            </a:pPr>
            <a:r>
              <a:rPr lang="it-IT" b="1" dirty="0" smtClean="0"/>
              <a:t>Conoscenza</a:t>
            </a:r>
            <a:r>
              <a:rPr lang="it-IT" dirty="0" smtClean="0"/>
              <a:t> (condivisa): ci sono dei </a:t>
            </a:r>
            <a:r>
              <a:rPr lang="it-IT" dirty="0" err="1" smtClean="0"/>
              <a:t>saperi</a:t>
            </a:r>
            <a:r>
              <a:rPr lang="it-IT" dirty="0" smtClean="0"/>
              <a:t> dell’organizzazione (non solo routine, regole, </a:t>
            </a:r>
            <a:r>
              <a:rPr lang="it-IT" dirty="0" err="1" smtClean="0"/>
              <a:t>saperi</a:t>
            </a:r>
            <a:r>
              <a:rPr lang="it-IT" dirty="0" smtClean="0"/>
              <a:t> tecnici), ci sono dei </a:t>
            </a:r>
            <a:r>
              <a:rPr lang="it-IT" dirty="0" err="1" smtClean="0"/>
              <a:t>saperi</a:t>
            </a:r>
            <a:r>
              <a:rPr lang="it-IT" dirty="0" smtClean="0"/>
              <a:t> delle persone (teoriche, pratiche, valoriali)</a:t>
            </a:r>
          </a:p>
          <a:p>
            <a:pPr eaLnBrk="1" hangingPunct="1">
              <a:defRPr/>
            </a:pPr>
            <a:r>
              <a:rPr lang="it-IT" b="1" dirty="0" smtClean="0"/>
              <a:t>Comunità</a:t>
            </a:r>
            <a:r>
              <a:rPr lang="it-IT" dirty="0" smtClean="0"/>
              <a:t> (professionale): compiti, successo, valori, sentimenti, lealtà</a:t>
            </a:r>
            <a:endParaRPr lang="it-IT" dirty="0" smtClean="0">
              <a:solidFill>
                <a:srgbClr val="004E4C"/>
              </a:solidFill>
              <a:latin typeface="Arial Narrow" pitchFamily="34" charset="0"/>
            </a:endParaRPr>
          </a:p>
        </p:txBody>
      </p:sp>
      <p:grpSp>
        <p:nvGrpSpPr>
          <p:cNvPr id="20483" name="Gruppo 3"/>
          <p:cNvGrpSpPr>
            <a:grpSpLocks/>
          </p:cNvGrpSpPr>
          <p:nvPr/>
        </p:nvGrpSpPr>
        <p:grpSpPr bwMode="auto">
          <a:xfrm>
            <a:off x="138113" y="5661025"/>
            <a:ext cx="12053887" cy="1196975"/>
            <a:chOff x="0" y="5240038"/>
            <a:chExt cx="13935075" cy="1617962"/>
          </a:xfrm>
        </p:grpSpPr>
        <p:pic>
          <p:nvPicPr>
            <p:cNvPr id="20484"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20485"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20486"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20487"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idx="4294967295"/>
          </p:nvPr>
        </p:nvSpPr>
        <p:spPr>
          <a:xfrm>
            <a:off x="239713" y="0"/>
            <a:ext cx="10071100" cy="1196975"/>
          </a:xfrm>
        </p:spPr>
        <p:txBody>
          <a:bodyPr/>
          <a:lstStyle/>
          <a:p>
            <a:pPr eaLnBrk="1" hangingPunct="1"/>
            <a:r>
              <a:rPr lang="it-IT" sz="4700" smtClean="0">
                <a:solidFill>
                  <a:srgbClr val="004E4C"/>
                </a:solidFill>
                <a:latin typeface="Arial Narrow" pitchFamily="34" charset="0"/>
              </a:rPr>
              <a:t>Gli strumenti offerti dalla legge 107/2015</a:t>
            </a:r>
            <a:r>
              <a:rPr lang="it-IT" sz="3900" i="1" smtClean="0">
                <a:solidFill>
                  <a:srgbClr val="004E4C"/>
                </a:solidFill>
                <a:latin typeface="Arial Narrow" pitchFamily="34" charset="0"/>
              </a:rPr>
              <a:t>…..</a:t>
            </a:r>
            <a:r>
              <a:rPr lang="it-IT" sz="3900" smtClean="0">
                <a:solidFill>
                  <a:srgbClr val="004E4C"/>
                </a:solidFill>
                <a:latin typeface="Arial Narrow" pitchFamily="34" charset="0"/>
              </a:rPr>
              <a:t/>
            </a:r>
            <a:br>
              <a:rPr lang="it-IT" sz="3900" smtClean="0">
                <a:solidFill>
                  <a:srgbClr val="004E4C"/>
                </a:solidFill>
                <a:latin typeface="Arial Narrow" pitchFamily="34" charset="0"/>
              </a:rPr>
            </a:br>
            <a:endParaRPr lang="it-IT" sz="3300" smtClean="0">
              <a:solidFill>
                <a:srgbClr val="004E4C"/>
              </a:solidFill>
              <a:latin typeface="Arial Narrow" pitchFamily="34" charset="0"/>
            </a:endParaRPr>
          </a:p>
        </p:txBody>
      </p:sp>
      <p:sp>
        <p:nvSpPr>
          <p:cNvPr id="46083" name="Segnaposto contenuto 2"/>
          <p:cNvSpPr>
            <a:spLocks noGrp="1"/>
          </p:cNvSpPr>
          <p:nvPr>
            <p:ph idx="4294967295"/>
          </p:nvPr>
        </p:nvSpPr>
        <p:spPr>
          <a:xfrm>
            <a:off x="527050" y="1052513"/>
            <a:ext cx="10826750" cy="4470400"/>
          </a:xfrm>
        </p:spPr>
        <p:txBody>
          <a:bodyPr/>
          <a:lstStyle/>
          <a:p>
            <a:pPr marL="171450" indent="-171450" eaLnBrk="1" hangingPunct="1"/>
            <a:r>
              <a:rPr lang="it-IT" sz="3000" smtClean="0"/>
              <a:t>Sviluppo dell’autonomia della scuola (dal POF al PTOF)</a:t>
            </a:r>
          </a:p>
          <a:p>
            <a:pPr marL="171450" indent="-171450" eaLnBrk="1" hangingPunct="1"/>
            <a:r>
              <a:rPr lang="it-IT" sz="3000" smtClean="0"/>
              <a:t>Valorizzazione della professionalità degli insegnanti (merito, formazione, incarichi) </a:t>
            </a:r>
          </a:p>
          <a:p>
            <a:pPr marL="171450" indent="-171450" eaLnBrk="1" hangingPunct="1"/>
            <a:r>
              <a:rPr lang="it-IT" sz="3000" smtClean="0"/>
              <a:t>Articolazione e la differenziazione dell’offerta formativa (organico funzionale e di potenziamento)</a:t>
            </a:r>
          </a:p>
          <a:p>
            <a:pPr marL="171450" indent="-171450" eaLnBrk="1" hangingPunct="1"/>
            <a:r>
              <a:rPr lang="it-IT" sz="3000" smtClean="0"/>
              <a:t>Leadership per l’apprendimento («dirigenti di nuova generazione»?)</a:t>
            </a:r>
          </a:p>
          <a:p>
            <a:pPr marL="171450" indent="-171450" eaLnBrk="1" hangingPunct="1"/>
            <a:r>
              <a:rPr lang="it-IT" sz="3000" smtClean="0"/>
              <a:t>Organizzazione: non solo staff, ma comunità professionale</a:t>
            </a:r>
          </a:p>
          <a:p>
            <a:pPr marL="171450" indent="-171450" eaLnBrk="1" hangingPunct="1"/>
            <a:r>
              <a:rPr lang="it-IT" sz="3000" smtClean="0"/>
              <a:t>Nuova governance: autonomie, territorio, reti di scuole</a:t>
            </a:r>
            <a:endParaRPr lang="it-IT" sz="3000" smtClean="0">
              <a:solidFill>
                <a:srgbClr val="004E4C"/>
              </a:solidFill>
              <a:latin typeface="Arial Narrow" pitchFamily="34" charset="0"/>
            </a:endParaRPr>
          </a:p>
        </p:txBody>
      </p:sp>
      <p:grpSp>
        <p:nvGrpSpPr>
          <p:cNvPr id="46084" name="Gruppo 3"/>
          <p:cNvGrpSpPr>
            <a:grpSpLocks/>
          </p:cNvGrpSpPr>
          <p:nvPr/>
        </p:nvGrpSpPr>
        <p:grpSpPr bwMode="auto">
          <a:xfrm>
            <a:off x="239713" y="5084763"/>
            <a:ext cx="11952287" cy="1584325"/>
            <a:chOff x="0" y="5240038"/>
            <a:chExt cx="13935075" cy="1617962"/>
          </a:xfrm>
        </p:grpSpPr>
        <p:pic>
          <p:nvPicPr>
            <p:cNvPr id="46085" name="Picture 4" descr="http://www.icverga.gov.it/wp-content/uploads/staff4.gif"/>
            <p:cNvPicPr>
              <a:picLocks noChangeAspect="1" noChangeArrowheads="1"/>
            </p:cNvPicPr>
            <p:nvPr/>
          </p:nvPicPr>
          <p:blipFill>
            <a:blip r:embed="rId2"/>
            <a:srcRect/>
            <a:stretch>
              <a:fillRect/>
            </a:stretch>
          </p:blipFill>
          <p:spPr bwMode="auto">
            <a:xfrm>
              <a:off x="0" y="5240038"/>
              <a:ext cx="3486150" cy="1617962"/>
            </a:xfrm>
            <a:prstGeom prst="rect">
              <a:avLst/>
            </a:prstGeom>
            <a:noFill/>
            <a:ln w="9525">
              <a:noFill/>
              <a:miter lim="800000"/>
              <a:headEnd/>
              <a:tailEnd/>
            </a:ln>
          </p:spPr>
        </p:pic>
        <p:pic>
          <p:nvPicPr>
            <p:cNvPr id="46086" name="Picture 4" descr="http://www.icverga.gov.it/wp-content/uploads/staff4.gif"/>
            <p:cNvPicPr>
              <a:picLocks noChangeAspect="1" noChangeArrowheads="1"/>
            </p:cNvPicPr>
            <p:nvPr/>
          </p:nvPicPr>
          <p:blipFill>
            <a:blip r:embed="rId2"/>
            <a:srcRect/>
            <a:stretch>
              <a:fillRect/>
            </a:stretch>
          </p:blipFill>
          <p:spPr bwMode="auto">
            <a:xfrm>
              <a:off x="3486150" y="5240038"/>
              <a:ext cx="3486150" cy="1617962"/>
            </a:xfrm>
            <a:prstGeom prst="rect">
              <a:avLst/>
            </a:prstGeom>
            <a:noFill/>
            <a:ln w="9525">
              <a:noFill/>
              <a:miter lim="800000"/>
              <a:headEnd/>
              <a:tailEnd/>
            </a:ln>
          </p:spPr>
        </p:pic>
        <p:pic>
          <p:nvPicPr>
            <p:cNvPr id="46087" name="Picture 4" descr="http://www.icverga.gov.it/wp-content/uploads/staff4.gif"/>
            <p:cNvPicPr>
              <a:picLocks noChangeAspect="1" noChangeArrowheads="1"/>
            </p:cNvPicPr>
            <p:nvPr/>
          </p:nvPicPr>
          <p:blipFill>
            <a:blip r:embed="rId2"/>
            <a:srcRect/>
            <a:stretch>
              <a:fillRect/>
            </a:stretch>
          </p:blipFill>
          <p:spPr bwMode="auto">
            <a:xfrm>
              <a:off x="6962775" y="5240038"/>
              <a:ext cx="3486150" cy="1617962"/>
            </a:xfrm>
            <a:prstGeom prst="rect">
              <a:avLst/>
            </a:prstGeom>
            <a:noFill/>
            <a:ln w="9525">
              <a:noFill/>
              <a:miter lim="800000"/>
              <a:headEnd/>
              <a:tailEnd/>
            </a:ln>
          </p:spPr>
        </p:pic>
        <p:pic>
          <p:nvPicPr>
            <p:cNvPr id="46088" name="Picture 4" descr="http://www.icverga.gov.it/wp-content/uploads/staff4.gif"/>
            <p:cNvPicPr>
              <a:picLocks noChangeAspect="1" noChangeArrowheads="1"/>
            </p:cNvPicPr>
            <p:nvPr/>
          </p:nvPicPr>
          <p:blipFill>
            <a:blip r:embed="rId2"/>
            <a:srcRect/>
            <a:stretch>
              <a:fillRect/>
            </a:stretch>
          </p:blipFill>
          <p:spPr bwMode="auto">
            <a:xfrm>
              <a:off x="10448925" y="5240038"/>
              <a:ext cx="3486150" cy="16179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2690</Words>
  <Application>Microsoft Office PowerPoint</Application>
  <PresentationFormat>Widescreen</PresentationFormat>
  <Paragraphs>232</Paragraphs>
  <Slides>36</Slides>
  <Notes>1</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36</vt:i4>
      </vt:variant>
    </vt:vector>
  </HeadingPairs>
  <TitlesOfParts>
    <vt:vector size="48" baseType="lpstr">
      <vt:lpstr>Microsoft YaHei</vt:lpstr>
      <vt:lpstr>Agency FB</vt:lpstr>
      <vt:lpstr>Algerian</vt:lpstr>
      <vt:lpstr>Arial</vt:lpstr>
      <vt:lpstr>Arial Narrow</vt:lpstr>
      <vt:lpstr>Calibri</vt:lpstr>
      <vt:lpstr>Calibri Light</vt:lpstr>
      <vt:lpstr>Century Gothic</vt:lpstr>
      <vt:lpstr>Segoe Script</vt:lpstr>
      <vt:lpstr>Times New Roman</vt:lpstr>
      <vt:lpstr>Tema di Office</vt:lpstr>
      <vt:lpstr>CorelDRAW</vt:lpstr>
      <vt:lpstr>Le diverse professionalità nella scuola, per un lavoro collaborativo   Check-up alla legge 107/2015</vt:lpstr>
      <vt:lpstr>La “svolta” dell’autonomia </vt:lpstr>
      <vt:lpstr>Come avviene una “transizione”?</vt:lpstr>
      <vt:lpstr>Nuove professionalità nella scuola</vt:lpstr>
      <vt:lpstr>Siamo diventati competenti in autonomia?</vt:lpstr>
      <vt:lpstr>Basta il dirigente scolastico? </vt:lpstr>
      <vt:lpstr>Dirigenti, staff e docenti immaginario web(ete) dopo la 107/2015 (!?)</vt:lpstr>
      <vt:lpstr>Com’è una organizzazione di successo? </vt:lpstr>
      <vt:lpstr>Gli strumenti offerti dalla legge 107/2015….. </vt:lpstr>
      <vt:lpstr>Legge 107 e nuove professionalità </vt:lpstr>
      <vt:lpstr>Però, non partiamo dal nulla… </vt:lpstr>
      <vt:lpstr>Ma che “figure”…. </vt:lpstr>
      <vt:lpstr>Chi sono le new entry? </vt:lpstr>
      <vt:lpstr>Repertoriare le figure </vt:lpstr>
      <vt:lpstr>Coordinare o facilitare? </vt:lpstr>
      <vt:lpstr>Siamo pronti per…? </vt:lpstr>
      <vt:lpstr>Ci vuole un orizzonte di senso: costruire la comunità professionale </vt:lpstr>
      <vt:lpstr>Fare “comunità” </vt:lpstr>
      <vt:lpstr>Si fa presto a dire comunità professionale</vt:lpstr>
      <vt:lpstr>Oltre la solitudine del dirigente (e dei docenti) </vt:lpstr>
      <vt:lpstr>Il dirigente costruttore di comunità </vt:lpstr>
      <vt:lpstr>Presentazione standard di PowerPoint</vt:lpstr>
      <vt:lpstr>  RETE DI AMBITO (Legge 107/2015) E’ uno strumento organizzativo di tipo istruttorio E’ rappresentativo delle istanza delle scuole verso gli uffici dell’amministrazione e viceversa Consente il coordinamento istituzionale su materie di interesse comune Non intacca l’allocazione delle competenze decisorie Consente di acquisire e valutare in anticipo informazioni utili alle decisioni delle scuole </vt:lpstr>
      <vt:lpstr>IN NOME DELLA LEGGE…dirigente scolastico [comma 93]</vt:lpstr>
      <vt:lpstr>Come sarà valutato un dirigente?</vt:lpstr>
      <vt:lpstr>L’insegnante: da grande solista della didattica a membro di una comunità professionale</vt:lpstr>
      <vt:lpstr>Presentazione standard di PowerPoint</vt:lpstr>
      <vt:lpstr>Lo schema del bilancio delle competenze Fonte: INDIRE-MIUR, Bilancio di Competenze, 2016. </vt:lpstr>
      <vt:lpstr>Presentazione standard di PowerPoint</vt:lpstr>
      <vt:lpstr>Merito, competizione, premialità</vt:lpstr>
      <vt:lpstr>Quattro mosse verso la comunità professionale (1)</vt:lpstr>
      <vt:lpstr>Quattro mosse verso la comunità professionale (2)</vt:lpstr>
      <vt:lpstr>Quattro mosse verso la comunità professionale (3)</vt:lpstr>
      <vt:lpstr>Quattro mosse verso la comunità professionale (4)</vt:lpstr>
      <vt:lpstr>La parola alla scuola</vt:lpstr>
      <vt:lpstr>Ce la possiamo fare!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professionali ed intermedie</dc:title>
  <dc:creator>Utente</dc:creator>
  <cp:lastModifiedBy>riccardo soglia</cp:lastModifiedBy>
  <cp:revision>23</cp:revision>
  <dcterms:created xsi:type="dcterms:W3CDTF">2016-09-01T21:44:23Z</dcterms:created>
  <dcterms:modified xsi:type="dcterms:W3CDTF">2017-03-14T14:52:30Z</dcterms:modified>
</cp:coreProperties>
</file>